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9" r:id="rId1"/>
  </p:sldMasterIdLst>
  <p:sldIdLst>
    <p:sldId id="256" r:id="rId2"/>
    <p:sldId id="283" r:id="rId3"/>
    <p:sldId id="257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4" r:id="rId12"/>
    <p:sldId id="285" r:id="rId13"/>
    <p:sldId id="286" r:id="rId14"/>
    <p:sldId id="28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0D0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1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F1133-3259-4C45-BABA-5B62D9C6F78D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42548" y="2498208"/>
            <a:ext cx="9096499" cy="1470025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QUINS PASSOS HEM DE SEGUIR SI EL MEU CENTRE PLANTEJA APLICAR UN PLA ESPECÍFIC DE TEMPS ESCOLAR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10048" y="4221797"/>
            <a:ext cx="8534400" cy="1197428"/>
          </a:xfrm>
        </p:spPr>
        <p:txBody>
          <a:bodyPr>
            <a:normAutofit fontScale="85000" lnSpcReduction="20000"/>
          </a:bodyPr>
          <a:lstStyle/>
          <a:p>
            <a:endParaRPr lang="es-ES" dirty="0" smtClean="0"/>
          </a:p>
          <a:p>
            <a:r>
              <a:rPr lang="es-E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T'expliquem</a:t>
            </a: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el </a:t>
            </a:r>
            <a:r>
              <a:rPr lang="es-E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procediment</a:t>
            </a: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 seguir </a:t>
            </a:r>
            <a:r>
              <a:rPr lang="es-E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segons</a:t>
            </a: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la normativa </a:t>
            </a:r>
            <a:r>
              <a:rPr lang="es-E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vigent</a:t>
            </a:r>
            <a:endParaRPr lang="es-E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1986" name="Picture 2" descr="Resultado de imagen de INTERROGANTE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0005" y="2273792"/>
            <a:ext cx="2244436" cy="192831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5 Imagen" descr="Resultado de imagen de logo generalitat valenciana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5439156"/>
            <a:ext cx="1923288" cy="961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cartel inicio curso definitiv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71650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5850" y="2090053"/>
            <a:ext cx="3594264" cy="598241"/>
          </a:xfrm>
        </p:spPr>
        <p:txBody>
          <a:bodyPr>
            <a:noAutofit/>
          </a:bodyPr>
          <a:lstStyle/>
          <a:p>
            <a:pPr algn="l"/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b="1" dirty="0">
                <a:solidFill>
                  <a:srgbClr val="002060"/>
                </a:solidFill>
              </a:rPr>
              <a:t>No </a:t>
            </a:r>
            <a:r>
              <a:rPr lang="es-ES" sz="2800" b="1" dirty="0" err="1">
                <a:solidFill>
                  <a:srgbClr val="002060"/>
                </a:solidFill>
              </a:rPr>
              <a:t>us</a:t>
            </a:r>
            <a:r>
              <a:rPr lang="es-ES" sz="2800" b="1" dirty="0">
                <a:solidFill>
                  <a:srgbClr val="002060"/>
                </a:solidFill>
              </a:rPr>
              <a:t> </a:t>
            </a:r>
            <a:r>
              <a:rPr lang="es-ES" sz="2800" b="1" dirty="0" err="1">
                <a:solidFill>
                  <a:srgbClr val="002060"/>
                </a:solidFill>
              </a:rPr>
              <a:t>oblideu</a:t>
            </a:r>
            <a:r>
              <a:rPr lang="es-ES" sz="2800" b="1" dirty="0">
                <a:solidFill>
                  <a:srgbClr val="002060"/>
                </a:solidFill>
              </a:rPr>
              <a:t> que: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6822" y="2914195"/>
            <a:ext cx="10233800" cy="1539051"/>
          </a:xfrm>
        </p:spPr>
        <p:txBody>
          <a:bodyPr>
            <a:noAutofit/>
          </a:bodyPr>
          <a:lstStyle/>
          <a:p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En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Centres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Rurals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Agrupats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en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de 5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unitats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o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menys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i en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Educació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Especial, 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podran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contemplar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excepcions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degudament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raonades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a la norma.</a:t>
            </a:r>
            <a:endParaRPr lang="es-ES" sz="1800" b="0" i="0" dirty="0">
              <a:solidFill>
                <a:srgbClr val="333333"/>
              </a:solidFill>
              <a:latin typeface="Open Sans"/>
            </a:endParaRPr>
          </a:p>
          <a:p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Es concretaran mesures per a garantir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l'atenció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a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l'alumnat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necessitats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especials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en les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activitats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extraescolars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.</a:t>
            </a:r>
            <a:endParaRPr lang="es-ES" sz="1800" b="0" i="0" dirty="0">
              <a:solidFill>
                <a:srgbClr val="333333"/>
              </a:solidFill>
              <a:latin typeface="Open Sans"/>
            </a:endParaRPr>
          </a:p>
          <a:p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La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ràtio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entre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alumnat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i monitor per a les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activitats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no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lectives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s'ha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d'ajustar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al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tipus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d'activitat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i no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serà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superior a la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ràtio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de les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activitats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lectives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.</a:t>
            </a:r>
            <a:endParaRPr lang="es-ES" sz="1800" dirty="0" smtClean="0"/>
          </a:p>
          <a:p>
            <a:endParaRPr lang="es-ES" sz="1800" dirty="0"/>
          </a:p>
        </p:txBody>
      </p:sp>
      <p:sp>
        <p:nvSpPr>
          <p:cNvPr id="5" name="4 Rectángulo"/>
          <p:cNvSpPr/>
          <p:nvPr/>
        </p:nvSpPr>
        <p:spPr>
          <a:xfrm>
            <a:off x="465830" y="1700541"/>
            <a:ext cx="16004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8. PAS</a:t>
            </a:r>
            <a:endParaRPr lang="es-ES" sz="3200" b="1" dirty="0">
              <a:solidFill>
                <a:srgbClr val="FF0000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31374" y="4629393"/>
            <a:ext cx="3594264" cy="5982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defTabSz="914400">
              <a:spcBef>
                <a:spcPct val="0"/>
              </a:spcBef>
            </a:pP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s-ES" sz="2800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… i de presentar:</a:t>
            </a:r>
            <a:endParaRPr lang="es-ES" sz="2800" b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1067970" y="5402074"/>
            <a:ext cx="10233800" cy="7612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s-ES" dirty="0" smtClean="0">
                <a:solidFill>
                  <a:srgbClr val="333333"/>
                </a:solidFill>
                <a:latin typeface="Open Sans"/>
              </a:rPr>
              <a:t> La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documentació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que ratifique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l'anteriorment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esmentat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és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dir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certificacions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del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consell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escolar, de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l'ajuntament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i les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justificacions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del que es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pretén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aconseguir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.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7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1821" y="2474808"/>
            <a:ext cx="10233800" cy="1539051"/>
          </a:xfrm>
        </p:spPr>
        <p:txBody>
          <a:bodyPr>
            <a:noAutofit/>
          </a:bodyPr>
          <a:lstStyle/>
          <a:p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l'informe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favorable de 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Direcció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General,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s'obrirà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un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procediment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d'informació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a les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famílies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on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aparega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com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mínim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: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-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L'horari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general del centre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- Les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accions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informatives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previstes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- I la data i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horaris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en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què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es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produirà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votació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Després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se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sotmetrà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a consulta 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pla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canvi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jornada escolar, que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precisarà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vot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favorable del 55% del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cens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pares i mares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dret 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vot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.</a:t>
            </a:r>
            <a:endParaRPr lang="es-ES" sz="1400" b="0" i="0" dirty="0">
              <a:solidFill>
                <a:srgbClr val="333333"/>
              </a:solidFill>
              <a:latin typeface="Open Sans"/>
            </a:endParaRPr>
          </a:p>
          <a:p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procés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la consulta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inclou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constitució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Comissió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Coordinació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formada per 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Direcció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del centre, dos pares, mares o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tutors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l'alumnat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triats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per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sorteig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entre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representants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del Consell Escolar i 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secretari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/a de 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mateix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, que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actuarà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com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a tal en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aquesta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comissió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.</a:t>
            </a:r>
            <a:endParaRPr lang="es-ES" sz="1400" b="0" i="0" dirty="0">
              <a:solidFill>
                <a:srgbClr val="333333"/>
              </a:solidFill>
              <a:latin typeface="Open Sans"/>
            </a:endParaRPr>
          </a:p>
          <a:p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S'haurà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proveir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nomenament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suplents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del sector de pares/mares,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designats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també per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sorteig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.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Competències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Comissió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Coordinació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: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-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Aprovar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i publicar 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cens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electoral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- Concretar 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calendari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votació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, que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serà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dins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dels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trenta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dies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naturals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des de 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constitució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comissió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-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Organitzar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procés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votació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-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Promoure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constitució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la taula de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votació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, integrada per: el director/a; dos pares/mares o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tutors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d'alumnes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cens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triats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per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sorteig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actuant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secretari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/a el de menor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edat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.</a:t>
            </a:r>
            <a:r>
              <a:rPr lang="es-ES" sz="1400" dirty="0" smtClean="0"/>
              <a:t/>
            </a:r>
            <a:br>
              <a:rPr lang="es-ES" sz="1400" dirty="0" smtClean="0"/>
            </a:b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-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Resoldre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reclamacions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procés</a:t>
            </a:r>
            <a:endParaRPr lang="es-ES" sz="1800" dirty="0" smtClean="0"/>
          </a:p>
          <a:p>
            <a:endParaRPr lang="es-ES" sz="1800" dirty="0" smtClean="0"/>
          </a:p>
          <a:p>
            <a:endParaRPr lang="es-ES" sz="1800" dirty="0"/>
          </a:p>
        </p:txBody>
      </p:sp>
      <p:sp>
        <p:nvSpPr>
          <p:cNvPr id="5" name="4 Rectángulo"/>
          <p:cNvSpPr/>
          <p:nvPr/>
        </p:nvSpPr>
        <p:spPr>
          <a:xfrm>
            <a:off x="476040" y="1041224"/>
            <a:ext cx="209342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  <a:latin typeface="Open Sans"/>
              </a:rPr>
              <a:t>Com </a:t>
            </a:r>
            <a:r>
              <a:rPr lang="pt-BR" sz="2400" b="1" dirty="0" err="1" smtClean="0">
                <a:solidFill>
                  <a:srgbClr val="FF0000"/>
                </a:solidFill>
                <a:latin typeface="Open Sans"/>
              </a:rPr>
              <a:t>es</a:t>
            </a:r>
            <a:r>
              <a:rPr lang="pt-BR" sz="2400" b="1" dirty="0" smtClean="0">
                <a:solidFill>
                  <a:srgbClr val="FF0000"/>
                </a:solidFill>
                <a:latin typeface="Open Sans"/>
              </a:rPr>
              <a:t> consulta a </a:t>
            </a:r>
            <a:r>
              <a:rPr lang="pt-BR" sz="2400" b="1" dirty="0" err="1" smtClean="0">
                <a:solidFill>
                  <a:srgbClr val="FF0000"/>
                </a:solidFill>
                <a:latin typeface="Open Sans"/>
              </a:rPr>
              <a:t>les</a:t>
            </a:r>
            <a:r>
              <a:rPr lang="pt-BR" sz="2400" b="1" dirty="0" smtClean="0">
                <a:solidFill>
                  <a:srgbClr val="FF0000"/>
                </a:solidFill>
                <a:latin typeface="Open Sans"/>
              </a:rPr>
              <a:t> </a:t>
            </a:r>
            <a:r>
              <a:rPr lang="pt-BR" sz="2400" b="1" dirty="0" err="1" smtClean="0">
                <a:solidFill>
                  <a:srgbClr val="FF0000"/>
                </a:solidFill>
                <a:latin typeface="Open Sans"/>
              </a:rPr>
              <a:t>famílies</a:t>
            </a:r>
            <a:r>
              <a:rPr lang="pt-BR" sz="2400" b="1" dirty="0" smtClean="0">
                <a:solidFill>
                  <a:srgbClr val="FF0000"/>
                </a:solidFill>
                <a:latin typeface="Open Sans"/>
              </a:rPr>
              <a:t>?</a:t>
            </a:r>
          </a:p>
          <a:p>
            <a:r>
              <a:rPr lang="pt-BR" sz="3200" b="1" dirty="0" smtClean="0">
                <a:solidFill>
                  <a:srgbClr val="333333"/>
                </a:solidFill>
                <a:latin typeface="Open Sans"/>
              </a:rPr>
              <a:t/>
            </a:r>
            <a:br>
              <a:rPr lang="pt-BR" sz="3200" b="1" dirty="0" smtClean="0">
                <a:solidFill>
                  <a:srgbClr val="333333"/>
                </a:solidFill>
                <a:latin typeface="Open Sans"/>
              </a:rPr>
            </a:br>
            <a:endParaRPr lang="es-ES" sz="3200" b="1" dirty="0">
              <a:solidFill>
                <a:srgbClr val="FF0000"/>
              </a:solidFill>
            </a:endParaRPr>
          </a:p>
        </p:txBody>
      </p:sp>
      <p:pic>
        <p:nvPicPr>
          <p:cNvPr id="7" name="6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1821" y="2474808"/>
            <a:ext cx="10233800" cy="1539051"/>
          </a:xfrm>
        </p:spPr>
        <p:txBody>
          <a:bodyPr>
            <a:noAutofit/>
          </a:bodyPr>
          <a:lstStyle/>
          <a:p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vot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serà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directe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secret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i no delegable.</a:t>
            </a:r>
            <a:endParaRPr lang="es-ES" sz="1400" b="0" i="0" dirty="0">
              <a:solidFill>
                <a:srgbClr val="333333"/>
              </a:solidFill>
              <a:latin typeface="Open Sans"/>
            </a:endParaRPr>
          </a:p>
          <a:p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comissió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fixarà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lloc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i 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temps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en el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qual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es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realitzarà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la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votació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, que no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podrà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ser inferior 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deu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hores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, ni superior a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catorze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hores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.</a:t>
            </a:r>
            <a:endParaRPr lang="es-ES" sz="1400" b="0" i="0" dirty="0">
              <a:solidFill>
                <a:srgbClr val="333333"/>
              </a:solidFill>
              <a:latin typeface="Open Sans"/>
            </a:endParaRPr>
          </a:p>
          <a:p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Cada pare, mare o tutor/a legal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podrà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emetre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un sol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vot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. Les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famílies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monoparentals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o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aquelles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en les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quals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solament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hi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haja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un tutor/a,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comptaran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 dos </a:t>
            </a:r>
            <a:r>
              <a:rPr lang="es-ES" sz="1400" b="0" i="0" dirty="0" err="1" smtClean="0">
                <a:solidFill>
                  <a:srgbClr val="333333"/>
                </a:solidFill>
                <a:latin typeface="Open Sans"/>
              </a:rPr>
              <a:t>vots</a:t>
            </a:r>
            <a:r>
              <a:rPr lang="es-ES" sz="1400" b="0" i="0" dirty="0" smtClean="0">
                <a:solidFill>
                  <a:srgbClr val="333333"/>
                </a:solidFill>
                <a:latin typeface="Open Sans"/>
              </a:rPr>
              <a:t>.</a:t>
            </a:r>
            <a:endParaRPr lang="es-ES" sz="1400" dirty="0" smtClean="0"/>
          </a:p>
          <a:p>
            <a:pPr>
              <a:buNone/>
            </a:pPr>
            <a:endParaRPr lang="es-ES" sz="1800" dirty="0" smtClean="0"/>
          </a:p>
          <a:p>
            <a:endParaRPr lang="es-ES" sz="1800" dirty="0" smtClean="0"/>
          </a:p>
          <a:p>
            <a:endParaRPr lang="es-ES" sz="1800" dirty="0"/>
          </a:p>
        </p:txBody>
      </p:sp>
      <p:sp>
        <p:nvSpPr>
          <p:cNvPr id="5" name="4 Rectángulo"/>
          <p:cNvSpPr/>
          <p:nvPr/>
        </p:nvSpPr>
        <p:spPr>
          <a:xfrm>
            <a:off x="311447" y="821768"/>
            <a:ext cx="21111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600" b="1" dirty="0" smtClean="0">
                <a:solidFill>
                  <a:srgbClr val="FF0000"/>
                </a:solidFill>
              </a:rPr>
              <a:t>¿</a:t>
            </a:r>
            <a:r>
              <a:rPr lang="es-ES" sz="3600" b="1" dirty="0" err="1" smtClean="0">
                <a:solidFill>
                  <a:srgbClr val="FF0000"/>
                </a:solidFill>
              </a:rPr>
              <a:t>Cóm</a:t>
            </a:r>
            <a:r>
              <a:rPr lang="es-ES" sz="3600" b="1" dirty="0" smtClean="0">
                <a:solidFill>
                  <a:srgbClr val="FF0000"/>
                </a:solidFill>
              </a:rPr>
              <a:t> es vota?</a:t>
            </a:r>
            <a:endParaRPr lang="es-ES" sz="3600" b="1" dirty="0">
              <a:solidFill>
                <a:srgbClr val="FF000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92595" y="3812371"/>
            <a:ext cx="49275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solidFill>
                  <a:srgbClr val="FF0000"/>
                </a:solidFill>
              </a:rPr>
              <a:t>…també </a:t>
            </a:r>
            <a:r>
              <a:rPr lang="es-ES" sz="2400" b="1" dirty="0" err="1" smtClean="0">
                <a:solidFill>
                  <a:srgbClr val="FF0000"/>
                </a:solidFill>
              </a:rPr>
              <a:t>pot</a:t>
            </a:r>
            <a:r>
              <a:rPr lang="es-ES" sz="2400" b="1" dirty="0" smtClean="0">
                <a:solidFill>
                  <a:srgbClr val="FF0000"/>
                </a:solidFill>
              </a:rPr>
              <a:t> ser un </a:t>
            </a:r>
            <a:r>
              <a:rPr lang="es-ES" sz="2400" b="1" dirty="0" err="1" smtClean="0">
                <a:solidFill>
                  <a:srgbClr val="FF0000"/>
                </a:solidFill>
              </a:rPr>
              <a:t>vot</a:t>
            </a:r>
            <a:r>
              <a:rPr lang="es-ES" sz="2400" b="1" dirty="0" smtClean="0">
                <a:solidFill>
                  <a:srgbClr val="FF0000"/>
                </a:solidFill>
              </a:rPr>
              <a:t> </a:t>
            </a:r>
            <a:r>
              <a:rPr lang="es-ES" sz="2400" b="1" dirty="0" err="1" smtClean="0">
                <a:solidFill>
                  <a:srgbClr val="FF0000"/>
                </a:solidFill>
              </a:rPr>
              <a:t>diferit</a:t>
            </a:r>
            <a:endParaRPr lang="es-ES" sz="2400" b="1" dirty="0">
              <a:solidFill>
                <a:srgbClr val="FF0000"/>
              </a:solidFill>
            </a:endParaRP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913595" y="4562886"/>
            <a:ext cx="10233800" cy="15390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buFont typeface="Symbol"/>
              <a:buChar char="°"/>
            </a:pP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Les persones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dret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a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vot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podran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enviar el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seu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vot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per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correu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certificat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o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lliurant-ho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a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l'adreça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del centre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abans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l'escrutini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.</a:t>
            </a:r>
            <a:r>
              <a:rPr lang="es-ES" sz="1400" dirty="0" smtClean="0"/>
              <a:t/>
            </a:r>
            <a:br>
              <a:rPr lang="es-ES" sz="1400" dirty="0" smtClean="0"/>
            </a:br>
            <a:endParaRPr lang="es-ES" sz="1400" dirty="0" smtClean="0"/>
          </a:p>
          <a:p>
            <a:pPr>
              <a:buFont typeface="Symbol"/>
              <a:buChar char="°"/>
            </a:pP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S'utilitzarà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la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modalitat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del doble sobre. El sobre exterior es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dirigirà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per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correu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certificat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a la taula de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votació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corresponent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, o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bé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es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lliurarà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durant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cinc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dies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hàbils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anteriors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a la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votació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al director/a del centre, que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ho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custodiarà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fins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al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seu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lliurament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a la taula de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votació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.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Aquest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sobre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tindrà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la signatura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coincident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la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fotocòpia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del DNI, NIE,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passaport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o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permís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conduir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que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s'aporte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. El sobre de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dins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estarà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tancat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i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contindrà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la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papereta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 del </a:t>
            </a:r>
            <a:r>
              <a:rPr lang="es-ES" sz="1400" dirty="0" err="1" smtClean="0">
                <a:solidFill>
                  <a:srgbClr val="333333"/>
                </a:solidFill>
                <a:latin typeface="Open Sans"/>
              </a:rPr>
              <a:t>vot</a:t>
            </a:r>
            <a:r>
              <a:rPr lang="es-ES" sz="1400" dirty="0" smtClean="0">
                <a:solidFill>
                  <a:srgbClr val="333333"/>
                </a:solidFill>
                <a:latin typeface="Open Sans"/>
              </a:rPr>
              <a:t>.</a:t>
            </a: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7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453951" y="2256737"/>
            <a:ext cx="65999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solidFill>
                  <a:srgbClr val="FF0000"/>
                </a:solidFill>
                <a:latin typeface="Open Sans"/>
              </a:rPr>
              <a:t>I </a:t>
            </a:r>
            <a:r>
              <a:rPr lang="pt-BR" sz="2800" b="1" dirty="0" err="1" smtClean="0">
                <a:solidFill>
                  <a:srgbClr val="FF0000"/>
                </a:solidFill>
                <a:latin typeface="Open Sans"/>
              </a:rPr>
              <a:t>quan</a:t>
            </a:r>
            <a:r>
              <a:rPr lang="pt-BR" sz="2800" b="1" dirty="0" smtClean="0">
                <a:solidFill>
                  <a:srgbClr val="FF0000"/>
                </a:solidFill>
                <a:latin typeface="Open Sans"/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  <a:latin typeface="Open Sans"/>
              </a:rPr>
              <a:t>tinguem</a:t>
            </a:r>
            <a:r>
              <a:rPr lang="pt-BR" sz="2800" b="1" dirty="0" smtClean="0">
                <a:solidFill>
                  <a:srgbClr val="FF0000"/>
                </a:solidFill>
                <a:latin typeface="Open Sans"/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  <a:latin typeface="Open Sans"/>
              </a:rPr>
              <a:t>els</a:t>
            </a:r>
            <a:r>
              <a:rPr lang="pt-BR" sz="2800" b="1" dirty="0" smtClean="0">
                <a:solidFill>
                  <a:srgbClr val="FF0000"/>
                </a:solidFill>
                <a:latin typeface="Open Sans"/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  <a:latin typeface="Open Sans"/>
              </a:rPr>
              <a:t>resultats</a:t>
            </a:r>
            <a:r>
              <a:rPr lang="pt-BR" sz="2800" b="1" dirty="0" smtClean="0">
                <a:solidFill>
                  <a:srgbClr val="FF0000"/>
                </a:solidFill>
                <a:latin typeface="Open Sans"/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  <a:latin typeface="Open Sans"/>
              </a:rPr>
              <a:t>què</a:t>
            </a:r>
            <a:r>
              <a:rPr lang="pt-BR" sz="2800" b="1" dirty="0" smtClean="0">
                <a:solidFill>
                  <a:srgbClr val="FF0000"/>
                </a:solidFill>
                <a:latin typeface="Open Sans"/>
              </a:rPr>
              <a:t>…?</a:t>
            </a:r>
            <a:endParaRPr lang="es-ES" sz="2800" b="1" dirty="0">
              <a:solidFill>
                <a:srgbClr val="FF0000"/>
              </a:solidFill>
            </a:endParaRP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949221" y="3171527"/>
            <a:ext cx="10233800" cy="15390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s-ES" dirty="0" smtClean="0">
                <a:solidFill>
                  <a:srgbClr val="333333"/>
                </a:solidFill>
                <a:latin typeface="Open Sans"/>
              </a:rPr>
              <a:t>Una vegada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finalitzada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la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votació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, es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procedirà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l'escrutini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dels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vots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i es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redactarà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un acta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el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resultat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de la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votació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.</a:t>
            </a:r>
          </a:p>
          <a:p>
            <a:endParaRPr lang="es-ES" dirty="0" smtClean="0">
              <a:solidFill>
                <a:srgbClr val="333333"/>
              </a:solidFill>
              <a:latin typeface="Open Sans"/>
            </a:endParaRPr>
          </a:p>
          <a:p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Als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supervisors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se’ls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donarà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una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còpia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, si la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sol·liciten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  <a:p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L'acta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es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farà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pública per la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comissió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en el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tauler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d'anuncis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del centre i es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donarà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trasllat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de la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mateixa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al Consell Escolar del Centre, Claustre i CEM.</a:t>
            </a: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7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60829" y="2306183"/>
            <a:ext cx="65999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b="1" dirty="0" smtClean="0">
                <a:solidFill>
                  <a:srgbClr val="FF0000"/>
                </a:solidFill>
              </a:rPr>
              <a:t>…i </a:t>
            </a:r>
            <a:r>
              <a:rPr lang="es-ES" sz="3600" b="1" dirty="0" err="1" smtClean="0">
                <a:solidFill>
                  <a:srgbClr val="FF0000"/>
                </a:solidFill>
              </a:rPr>
              <a:t>finalment</a:t>
            </a:r>
            <a:r>
              <a:rPr lang="es-ES" sz="3600" b="1" dirty="0" smtClean="0">
                <a:solidFill>
                  <a:srgbClr val="FF0000"/>
                </a:solidFill>
              </a:rPr>
              <a:t>…</a:t>
            </a:r>
            <a:endParaRPr lang="es-ES" sz="3600" b="1" dirty="0">
              <a:solidFill>
                <a:srgbClr val="FF0000"/>
              </a:solidFill>
            </a:endParaRP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913595" y="3054724"/>
            <a:ext cx="10233800" cy="15390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Heu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remetre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tota la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documentació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a la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Direcció</a:t>
            </a:r>
            <a:r>
              <a:rPr lang="es-ES" smtClean="0">
                <a:solidFill>
                  <a:srgbClr val="333333"/>
                </a:solidFill>
                <a:latin typeface="Open Sans"/>
              </a:rPr>
              <a:t> Territorial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corresponent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  <a:p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Tot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el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procés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ha de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tenir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lloc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en el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mateix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curs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acadèmic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  <a:p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L'autorització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definitiva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s'estendrà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per tres cursos, renovables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sempre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que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resultats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s'ajusten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a les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millores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previstes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en el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pla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  <a:p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L'Administració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informarà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sobre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centres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autoritzats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a aplicar el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pla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anterioritat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a la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sol·licitud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de matrícula.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  <a:p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centres informaran a la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comunitat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educativa i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als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dirty="0" err="1" smtClean="0">
                <a:solidFill>
                  <a:srgbClr val="333333"/>
                </a:solidFill>
                <a:latin typeface="Open Sans"/>
              </a:rPr>
              <a:t>ajuntaments</a:t>
            </a:r>
            <a:r>
              <a:rPr lang="es-ES" dirty="0" smtClean="0">
                <a:solidFill>
                  <a:srgbClr val="333333"/>
                </a:solidFill>
                <a:latin typeface="Open Sans"/>
              </a:rPr>
              <a:t>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5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4396" y="3017520"/>
            <a:ext cx="10877797" cy="2684061"/>
          </a:xfrm>
        </p:spPr>
        <p:txBody>
          <a:bodyPr>
            <a:noAutofit/>
          </a:bodyPr>
          <a:lstStyle/>
          <a:p>
            <a:pPr algn="l"/>
            <a:r>
              <a:rPr lang="es-ES" sz="1800" b="0" i="0" dirty="0" smtClean="0">
                <a:solidFill>
                  <a:srgbClr val="333333"/>
                </a:solidFill>
                <a:sym typeface="Symbol"/>
              </a:rPr>
              <a:t> </a:t>
            </a:r>
            <a:r>
              <a:rPr lang="es-ES" sz="1800" b="0" i="0" dirty="0" smtClean="0">
                <a:solidFill>
                  <a:srgbClr val="333333"/>
                </a:solidFill>
              </a:rPr>
              <a:t> </a:t>
            </a:r>
            <a:r>
              <a:rPr lang="es-ES" sz="1800" b="0" i="0" dirty="0" err="1" smtClean="0">
                <a:solidFill>
                  <a:srgbClr val="333333"/>
                </a:solidFill>
              </a:rPr>
              <a:t>Millorar</a:t>
            </a:r>
            <a:r>
              <a:rPr lang="es-ES" sz="1800" b="0" i="0" dirty="0" smtClean="0">
                <a:solidFill>
                  <a:srgbClr val="333333"/>
                </a:solidFill>
              </a:rPr>
              <a:t> la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resposta</a:t>
            </a:r>
            <a:r>
              <a:rPr lang="es-ES" sz="1800" b="0" i="0" dirty="0" smtClean="0">
                <a:solidFill>
                  <a:srgbClr val="333333"/>
                </a:solidFill>
              </a:rPr>
              <a:t> a les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necessitats</a:t>
            </a:r>
            <a:r>
              <a:rPr lang="es-ES" sz="1800" b="0" i="0" dirty="0" smtClean="0">
                <a:solidFill>
                  <a:srgbClr val="333333"/>
                </a:solidFill>
              </a:rPr>
              <a:t> de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l'alumnat</a:t>
            </a:r>
            <a:r>
              <a:rPr lang="es-ES" sz="1800" b="0" i="0" dirty="0" smtClean="0">
                <a:solidFill>
                  <a:srgbClr val="333333"/>
                </a:solidFill>
              </a:rPr>
              <a:t> i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afavorir</a:t>
            </a:r>
            <a:r>
              <a:rPr lang="es-ES" sz="1800" b="0" i="0" dirty="0" smtClean="0">
                <a:solidFill>
                  <a:srgbClr val="333333"/>
                </a:solidFill>
              </a:rPr>
              <a:t> una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millor</a:t>
            </a:r>
            <a:r>
              <a:rPr lang="es-ES" sz="1800" b="0" i="0" dirty="0" smtClean="0">
                <a:solidFill>
                  <a:srgbClr val="333333"/>
                </a:solidFill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atenció</a:t>
            </a:r>
            <a:r>
              <a:rPr lang="es-ES" sz="1800" b="0" i="0" dirty="0" smtClean="0">
                <a:solidFill>
                  <a:srgbClr val="333333"/>
                </a:solidFill>
              </a:rPr>
              <a:t>.</a:t>
            </a:r>
            <a:br>
              <a:rPr lang="es-ES" sz="1800" b="0" i="0" dirty="0" smtClean="0">
                <a:solidFill>
                  <a:srgbClr val="333333"/>
                </a:solidFill>
              </a:rPr>
            </a:br>
            <a:r>
              <a:rPr lang="es-ES" sz="1800" b="0" i="0" dirty="0" smtClean="0">
                <a:solidFill>
                  <a:srgbClr val="333333"/>
                </a:solidFill>
                <a:sym typeface="Symbol"/>
              </a:rPr>
              <a:t> 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Enfortir</a:t>
            </a:r>
            <a:r>
              <a:rPr lang="es-ES" sz="1800" b="0" i="0" dirty="0" smtClean="0">
                <a:solidFill>
                  <a:srgbClr val="333333"/>
                </a:solidFill>
              </a:rPr>
              <a:t> el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paper</a:t>
            </a:r>
            <a:r>
              <a:rPr lang="es-ES" sz="1800" b="0" i="0" dirty="0" smtClean="0">
                <a:solidFill>
                  <a:srgbClr val="333333"/>
                </a:solidFill>
              </a:rPr>
              <a:t> social i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educatiu</a:t>
            </a:r>
            <a:r>
              <a:rPr lang="es-ES" sz="1800" b="0" i="0" dirty="0" smtClean="0">
                <a:solidFill>
                  <a:srgbClr val="333333"/>
                </a:solidFill>
              </a:rPr>
              <a:t> de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l'escola</a:t>
            </a:r>
            <a:r>
              <a:rPr lang="es-ES" sz="1800" b="0" i="0" dirty="0" smtClean="0">
                <a:solidFill>
                  <a:srgbClr val="333333"/>
                </a:solidFill>
              </a:rPr>
              <a:t>.</a:t>
            </a:r>
            <a:br>
              <a:rPr lang="es-ES" sz="1800" b="0" i="0" dirty="0" smtClean="0">
                <a:solidFill>
                  <a:srgbClr val="333333"/>
                </a:solidFill>
              </a:rPr>
            </a:br>
            <a:r>
              <a:rPr lang="es-ES" sz="1800" b="0" i="0" dirty="0" smtClean="0">
                <a:solidFill>
                  <a:srgbClr val="333333"/>
                </a:solidFill>
                <a:sym typeface="Symbol"/>
              </a:rPr>
              <a:t>  </a:t>
            </a:r>
            <a:r>
              <a:rPr lang="es-ES" sz="1800" b="0" i="0" dirty="0" smtClean="0">
                <a:solidFill>
                  <a:srgbClr val="333333"/>
                </a:solidFill>
              </a:rPr>
              <a:t>Facilitar la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coordinació</a:t>
            </a:r>
            <a:r>
              <a:rPr lang="es-ES" sz="1800" b="0" i="0" dirty="0" smtClean="0">
                <a:solidFill>
                  <a:srgbClr val="333333"/>
                </a:solidFill>
              </a:rPr>
              <a:t> i la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formació</a:t>
            </a:r>
            <a:r>
              <a:rPr lang="es-ES" sz="1800" b="0" i="0" dirty="0" smtClean="0">
                <a:solidFill>
                  <a:srgbClr val="333333"/>
                </a:solidFill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permanent</a:t>
            </a:r>
            <a:r>
              <a:rPr lang="es-ES" sz="1800" b="0" i="0" dirty="0" smtClean="0">
                <a:solidFill>
                  <a:srgbClr val="333333"/>
                </a:solidFill>
              </a:rPr>
              <a:t> del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professorat</a:t>
            </a:r>
            <a:r>
              <a:rPr lang="es-ES" sz="1800" b="0" i="0" dirty="0" smtClean="0">
                <a:solidFill>
                  <a:srgbClr val="333333"/>
                </a:solidFill>
              </a:rPr>
              <a:t>.</a:t>
            </a:r>
            <a:br>
              <a:rPr lang="es-ES" sz="1800" b="0" i="0" dirty="0" smtClean="0">
                <a:solidFill>
                  <a:srgbClr val="333333"/>
                </a:solidFill>
              </a:rPr>
            </a:br>
            <a:r>
              <a:rPr lang="es-ES" sz="1800" b="0" i="0" dirty="0" smtClean="0">
                <a:solidFill>
                  <a:srgbClr val="333333"/>
                </a:solidFill>
              </a:rPr>
              <a:t> </a:t>
            </a:r>
            <a:r>
              <a:rPr lang="es-ES" sz="1800" b="0" i="0" dirty="0" smtClean="0">
                <a:solidFill>
                  <a:srgbClr val="333333"/>
                </a:solidFill>
                <a:sym typeface="Symbol"/>
              </a:rPr>
              <a:t></a:t>
            </a:r>
            <a:r>
              <a:rPr lang="es-ES" sz="1800" b="0" i="0" dirty="0" smtClean="0">
                <a:solidFill>
                  <a:srgbClr val="333333"/>
                </a:solidFill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Promoure</a:t>
            </a:r>
            <a:r>
              <a:rPr lang="es-ES" sz="1800" b="0" i="0" dirty="0" smtClean="0">
                <a:solidFill>
                  <a:srgbClr val="333333"/>
                </a:solidFill>
              </a:rPr>
              <a:t> la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implantació</a:t>
            </a:r>
            <a:r>
              <a:rPr lang="es-ES" sz="1800" b="0" i="0" dirty="0" smtClean="0">
                <a:solidFill>
                  <a:srgbClr val="333333"/>
                </a:solidFill>
              </a:rPr>
              <a:t> de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projectes</a:t>
            </a:r>
            <a:r>
              <a:rPr lang="es-ES" sz="1800" b="0" i="0" dirty="0" smtClean="0">
                <a:solidFill>
                  <a:srgbClr val="333333"/>
                </a:solidFill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innovadors</a:t>
            </a:r>
            <a:r>
              <a:rPr lang="es-ES" sz="1800" b="0" i="0" dirty="0" smtClean="0">
                <a:solidFill>
                  <a:srgbClr val="333333"/>
                </a:solidFill>
              </a:rPr>
              <a:t> que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milloren</a:t>
            </a:r>
            <a:r>
              <a:rPr lang="es-ES" sz="1800" b="0" i="0" dirty="0" smtClean="0">
                <a:solidFill>
                  <a:srgbClr val="333333"/>
                </a:solidFill>
              </a:rPr>
              <a:t> la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metodologia</a:t>
            </a:r>
            <a:r>
              <a:rPr lang="es-ES" sz="1800" b="0" i="0" dirty="0" smtClean="0">
                <a:solidFill>
                  <a:srgbClr val="333333"/>
                </a:solidFill>
              </a:rPr>
              <a:t>; la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gestió</a:t>
            </a:r>
            <a:r>
              <a:rPr lang="es-ES" sz="1800" b="0" i="0" dirty="0" smtClean="0">
                <a:solidFill>
                  <a:srgbClr val="333333"/>
                </a:solidFill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dels</a:t>
            </a:r>
            <a:r>
              <a:rPr lang="es-ES" sz="1800" b="0" i="0" dirty="0" smtClean="0">
                <a:solidFill>
                  <a:srgbClr val="333333"/>
                </a:solidFill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temps</a:t>
            </a:r>
            <a:r>
              <a:rPr lang="es-ES" sz="1800" b="0" i="0" dirty="0" smtClean="0">
                <a:solidFill>
                  <a:srgbClr val="333333"/>
                </a:solidFill>
              </a:rPr>
              <a:t>,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espais</a:t>
            </a:r>
            <a:r>
              <a:rPr lang="es-ES" sz="1800" b="0" i="0" dirty="0" smtClean="0">
                <a:solidFill>
                  <a:srgbClr val="333333"/>
                </a:solidFill>
              </a:rPr>
              <a:t> i  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agrupaments</a:t>
            </a:r>
            <a:r>
              <a:rPr lang="es-ES" sz="1800" b="0" i="0" dirty="0" smtClean="0">
                <a:solidFill>
                  <a:srgbClr val="333333"/>
                </a:solidFill>
              </a:rPr>
              <a:t>; la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convivència</a:t>
            </a:r>
            <a:r>
              <a:rPr lang="es-ES" sz="1800" b="0" i="0" dirty="0" smtClean="0">
                <a:solidFill>
                  <a:srgbClr val="333333"/>
                </a:solidFill>
              </a:rPr>
              <a:t>;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l'educació</a:t>
            </a:r>
            <a:r>
              <a:rPr lang="es-ES" sz="1800" b="0" i="0" dirty="0" smtClean="0">
                <a:solidFill>
                  <a:srgbClr val="333333"/>
                </a:solidFill>
              </a:rPr>
              <a:t> plurilingüe;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els</a:t>
            </a:r>
            <a:r>
              <a:rPr lang="es-ES" sz="1800" b="0" i="0" dirty="0" smtClean="0">
                <a:solidFill>
                  <a:srgbClr val="333333"/>
                </a:solidFill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plans</a:t>
            </a:r>
            <a:r>
              <a:rPr lang="es-ES" sz="1800" b="0" i="0" dirty="0" smtClean="0">
                <a:solidFill>
                  <a:srgbClr val="333333"/>
                </a:solidFill>
              </a:rPr>
              <a:t> de lectura;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l'educació</a:t>
            </a:r>
            <a:r>
              <a:rPr lang="es-ES" sz="1800" b="0" i="0" dirty="0" smtClean="0">
                <a:solidFill>
                  <a:srgbClr val="333333"/>
                </a:solidFill>
              </a:rPr>
              <a:t> artística,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esportiva</a:t>
            </a:r>
            <a:r>
              <a:rPr lang="es-ES" sz="1800" b="0" i="0" dirty="0" smtClean="0">
                <a:solidFill>
                  <a:srgbClr val="333333"/>
                </a:solidFill>
              </a:rPr>
              <a:t>, musical </a:t>
            </a:r>
            <a:br>
              <a:rPr lang="es-ES" sz="1800" b="0" i="0" dirty="0" smtClean="0">
                <a:solidFill>
                  <a:srgbClr val="333333"/>
                </a:solidFill>
              </a:rPr>
            </a:br>
            <a:r>
              <a:rPr lang="es-ES" sz="1800" b="0" i="0" dirty="0" smtClean="0">
                <a:solidFill>
                  <a:srgbClr val="333333"/>
                </a:solidFill>
              </a:rPr>
              <a:t>o la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mediambiental</a:t>
            </a:r>
            <a:r>
              <a:rPr lang="es-ES" sz="1800" b="0" i="0" dirty="0" smtClean="0">
                <a:solidFill>
                  <a:srgbClr val="333333"/>
                </a:solidFill>
              </a:rPr>
              <a:t>; el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coneixement</a:t>
            </a:r>
            <a:r>
              <a:rPr lang="es-ES" sz="1800" b="0" i="0" dirty="0" smtClean="0">
                <a:solidFill>
                  <a:srgbClr val="333333"/>
                </a:solidFill>
              </a:rPr>
              <a:t> del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nostre</a:t>
            </a:r>
            <a:r>
              <a:rPr lang="es-ES" sz="1800" b="0" i="0" dirty="0" smtClean="0">
                <a:solidFill>
                  <a:srgbClr val="333333"/>
                </a:solidFill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patrimoni</a:t>
            </a:r>
            <a:r>
              <a:rPr lang="es-ES" sz="1800" b="0" i="0" dirty="0" smtClean="0">
                <a:solidFill>
                  <a:srgbClr val="333333"/>
                </a:solidFill>
              </a:rPr>
              <a:t>; la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promoció</a:t>
            </a:r>
            <a:r>
              <a:rPr lang="es-ES" sz="1800" b="0" i="0" dirty="0" smtClean="0">
                <a:solidFill>
                  <a:srgbClr val="333333"/>
                </a:solidFill>
              </a:rPr>
              <a:t> de la </a:t>
            </a:r>
            <a:r>
              <a:rPr lang="es-ES" sz="1800" b="0" i="0" dirty="0" err="1" smtClean="0">
                <a:solidFill>
                  <a:srgbClr val="333333"/>
                </a:solidFill>
              </a:rPr>
              <a:t>salut</a:t>
            </a:r>
            <a:r>
              <a:rPr lang="es-ES" sz="1800" b="0" i="0" dirty="0" smtClean="0">
                <a:solidFill>
                  <a:srgbClr val="333333"/>
                </a:solidFill>
              </a:rPr>
              <a:t>.</a:t>
            </a:r>
            <a:endParaRPr lang="es-ES" sz="1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9388" y="2303813"/>
            <a:ext cx="10200903" cy="843148"/>
          </a:xfrm>
        </p:spPr>
        <p:txBody>
          <a:bodyPr>
            <a:normAutofit/>
          </a:bodyPr>
          <a:lstStyle/>
          <a:p>
            <a:r>
              <a:rPr lang="es-ES" b="1" dirty="0" err="1" smtClean="0">
                <a:solidFill>
                  <a:srgbClr val="C00000"/>
                </a:solidFill>
              </a:rPr>
              <a:t>Recorda</a:t>
            </a:r>
            <a:r>
              <a:rPr lang="es-ES" b="1" dirty="0" smtClean="0">
                <a:solidFill>
                  <a:srgbClr val="C00000"/>
                </a:solidFill>
              </a:rPr>
              <a:t> que un Pla </a:t>
            </a:r>
            <a:r>
              <a:rPr lang="es-ES" b="1" dirty="0" err="1" smtClean="0">
                <a:solidFill>
                  <a:srgbClr val="C00000"/>
                </a:solidFill>
              </a:rPr>
              <a:t>específic</a:t>
            </a:r>
            <a:r>
              <a:rPr lang="es-ES" b="1" dirty="0" smtClean="0">
                <a:solidFill>
                  <a:srgbClr val="C00000"/>
                </a:solidFill>
              </a:rPr>
              <a:t> ha de </a:t>
            </a:r>
            <a:r>
              <a:rPr lang="es-ES" b="1" dirty="0" err="1" smtClean="0">
                <a:solidFill>
                  <a:srgbClr val="C00000"/>
                </a:solidFill>
              </a:rPr>
              <a:t>tenir</a:t>
            </a:r>
            <a:r>
              <a:rPr lang="es-ES" b="1" dirty="0" smtClean="0">
                <a:solidFill>
                  <a:srgbClr val="C00000"/>
                </a:solidFill>
              </a:rPr>
              <a:t> </a:t>
            </a:r>
            <a:r>
              <a:rPr lang="es-ES" b="1" dirty="0" err="1" smtClean="0">
                <a:solidFill>
                  <a:srgbClr val="C00000"/>
                </a:solidFill>
              </a:rPr>
              <a:t>com</a:t>
            </a:r>
            <a:r>
              <a:rPr lang="es-ES" b="1" dirty="0" smtClean="0">
                <a:solidFill>
                  <a:srgbClr val="C00000"/>
                </a:solidFill>
              </a:rPr>
              <a:t> a </a:t>
            </a:r>
            <a:r>
              <a:rPr lang="es-ES" b="1" dirty="0" err="1" smtClean="0">
                <a:solidFill>
                  <a:srgbClr val="C00000"/>
                </a:solidFill>
              </a:rPr>
              <a:t>objectiu</a:t>
            </a:r>
            <a:r>
              <a:rPr lang="es-ES" b="1" dirty="0" smtClean="0">
                <a:solidFill>
                  <a:srgbClr val="C00000"/>
                </a:solidFill>
              </a:rPr>
              <a:t>…</a:t>
            </a:r>
            <a:endParaRPr lang="es-ES" b="1" dirty="0">
              <a:solidFill>
                <a:srgbClr val="C00000"/>
              </a:solidFill>
            </a:endParaRPr>
          </a:p>
        </p:txBody>
      </p:sp>
      <p:pic>
        <p:nvPicPr>
          <p:cNvPr id="5" name="4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71650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595" y="1937184"/>
            <a:ext cx="10972800" cy="1143000"/>
          </a:xfrm>
        </p:spPr>
        <p:txBody>
          <a:bodyPr>
            <a:noAutofit/>
          </a:bodyPr>
          <a:lstStyle/>
          <a:p>
            <a:pPr algn="l"/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b="1" dirty="0" smtClean="0">
                <a:solidFill>
                  <a:srgbClr val="002060"/>
                </a:solidFill>
              </a:rPr>
              <a:t> </a:t>
            </a:r>
            <a:r>
              <a:rPr lang="es-ES" sz="2800" b="1" dirty="0" err="1" smtClean="0">
                <a:solidFill>
                  <a:srgbClr val="002060"/>
                </a:solidFill>
              </a:rPr>
              <a:t>Volem</a:t>
            </a:r>
            <a:r>
              <a:rPr lang="es-ES" sz="2800" b="1" dirty="0" smtClean="0">
                <a:solidFill>
                  <a:srgbClr val="002060"/>
                </a:solidFill>
              </a:rPr>
              <a:t> implantar un </a:t>
            </a:r>
            <a:r>
              <a:rPr lang="es-ES" sz="2800" b="1" dirty="0" err="1" smtClean="0">
                <a:solidFill>
                  <a:srgbClr val="002060"/>
                </a:solidFill>
              </a:rPr>
              <a:t>pla</a:t>
            </a:r>
            <a:r>
              <a:rPr lang="es-ES" sz="2800" b="1" dirty="0" smtClean="0">
                <a:solidFill>
                  <a:srgbClr val="002060"/>
                </a:solidFill>
              </a:rPr>
              <a:t> </a:t>
            </a:r>
            <a:r>
              <a:rPr lang="es-ES" sz="2800" b="1" dirty="0" err="1" smtClean="0">
                <a:solidFill>
                  <a:srgbClr val="002060"/>
                </a:solidFill>
              </a:rPr>
              <a:t>específic</a:t>
            </a:r>
            <a:r>
              <a:rPr lang="es-ES" sz="2800" b="1" dirty="0" smtClean="0">
                <a:solidFill>
                  <a:srgbClr val="002060"/>
                </a:solidFill>
              </a:rPr>
              <a:t> en el </a:t>
            </a:r>
            <a:r>
              <a:rPr lang="es-ES" sz="2800" b="1" dirty="0" err="1" smtClean="0">
                <a:solidFill>
                  <a:srgbClr val="002060"/>
                </a:solidFill>
              </a:rPr>
              <a:t>nostre</a:t>
            </a:r>
            <a:r>
              <a:rPr lang="es-ES" sz="2800" b="1" dirty="0" smtClean="0">
                <a:solidFill>
                  <a:srgbClr val="002060"/>
                </a:solidFill>
              </a:rPr>
              <a:t> centre</a:t>
            </a:r>
            <a:br>
              <a:rPr lang="es-ES" sz="2800" b="1" dirty="0" smtClean="0">
                <a:solidFill>
                  <a:srgbClr val="002060"/>
                </a:solidFill>
              </a:rPr>
            </a:br>
            <a:r>
              <a:rPr lang="es-ES" sz="2800" b="1" dirty="0" err="1" smtClean="0">
                <a:solidFill>
                  <a:srgbClr val="002060"/>
                </a:solidFill>
              </a:rPr>
              <a:t>què</a:t>
            </a:r>
            <a:r>
              <a:rPr lang="es-ES" sz="2800" b="1" dirty="0" smtClean="0">
                <a:solidFill>
                  <a:srgbClr val="002060"/>
                </a:solidFill>
              </a:rPr>
              <a:t> </a:t>
            </a:r>
            <a:r>
              <a:rPr lang="es-ES" sz="2800" b="1" dirty="0" err="1" smtClean="0">
                <a:solidFill>
                  <a:srgbClr val="002060"/>
                </a:solidFill>
              </a:rPr>
              <a:t>hem</a:t>
            </a:r>
            <a:r>
              <a:rPr lang="es-ES" sz="2800" b="1" dirty="0" smtClean="0">
                <a:solidFill>
                  <a:srgbClr val="002060"/>
                </a:solidFill>
              </a:rPr>
              <a:t> de </a:t>
            </a:r>
            <a:r>
              <a:rPr lang="es-ES" sz="2800" b="1" dirty="0" err="1" smtClean="0">
                <a:solidFill>
                  <a:srgbClr val="002060"/>
                </a:solidFill>
              </a:rPr>
              <a:t>fer</a:t>
            </a:r>
            <a:r>
              <a:rPr lang="es-ES" sz="2800" b="1" dirty="0" smtClean="0">
                <a:solidFill>
                  <a:srgbClr val="002060"/>
                </a:solidFill>
              </a:rPr>
              <a:t>?</a:t>
            </a:r>
            <a:endParaRPr lang="es-ES" sz="28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54958" y="3258594"/>
            <a:ext cx="10233800" cy="2073428"/>
          </a:xfrm>
        </p:spPr>
        <p:txBody>
          <a:bodyPr>
            <a:noAutofit/>
          </a:bodyPr>
          <a:lstStyle/>
          <a:p>
            <a:pPr marL="514350" indent="-514350">
              <a:buFont typeface="Symbol"/>
              <a:buChar char="°"/>
            </a:pPr>
            <a:r>
              <a:rPr lang="es-ES" sz="2000" dirty="0" err="1" smtClean="0"/>
              <a:t>Heu</a:t>
            </a:r>
            <a:r>
              <a:rPr lang="es-ES" sz="2000" dirty="0" smtClean="0"/>
              <a:t> </a:t>
            </a:r>
            <a:r>
              <a:rPr lang="es-ES" sz="2000" dirty="0" err="1" smtClean="0"/>
              <a:t>d'elaborar</a:t>
            </a:r>
            <a:r>
              <a:rPr lang="es-ES" sz="2000" dirty="0" smtClean="0"/>
              <a:t> un </a:t>
            </a:r>
            <a:r>
              <a:rPr lang="es-ES" sz="2000" dirty="0" err="1" smtClean="0"/>
              <a:t>pla</a:t>
            </a:r>
            <a:r>
              <a:rPr lang="es-ES" sz="2000" dirty="0" smtClean="0"/>
              <a:t> </a:t>
            </a:r>
            <a:r>
              <a:rPr lang="es-ES" sz="2000" dirty="0" err="1" smtClean="0"/>
              <a:t>específic</a:t>
            </a:r>
            <a:r>
              <a:rPr lang="es-ES" sz="2000" dirty="0" smtClean="0"/>
              <a:t> de la jornada </a:t>
            </a:r>
            <a:r>
              <a:rPr lang="es-ES" sz="2000" dirty="0" err="1" smtClean="0"/>
              <a:t>escola</a:t>
            </a:r>
            <a:endParaRPr lang="es-ES" sz="2000" dirty="0" smtClean="0"/>
          </a:p>
          <a:p>
            <a:pPr marL="514350" indent="-514350">
              <a:buFont typeface="Symbol"/>
              <a:buChar char="°"/>
            </a:pPr>
            <a:endParaRPr lang="es-ES" sz="2000" dirty="0" smtClean="0"/>
          </a:p>
          <a:p>
            <a:pPr marL="514350" indent="-514350">
              <a:buFont typeface="Symbol"/>
              <a:buChar char="°"/>
            </a:pPr>
            <a:r>
              <a:rPr lang="es-ES" sz="2000" dirty="0" err="1" smtClean="0"/>
              <a:t>Heu</a:t>
            </a:r>
            <a:r>
              <a:rPr lang="es-ES" sz="2000" dirty="0" smtClean="0"/>
              <a:t> </a:t>
            </a:r>
            <a:r>
              <a:rPr lang="es-ES" sz="2000" dirty="0" err="1" smtClean="0"/>
              <a:t>d'aprovar</a:t>
            </a:r>
            <a:r>
              <a:rPr lang="es-ES" sz="2000" dirty="0" smtClean="0"/>
              <a:t> el Pla</a:t>
            </a:r>
          </a:p>
          <a:p>
            <a:pPr marL="514350" indent="-514350">
              <a:buFont typeface="Symbol"/>
              <a:buChar char="°"/>
            </a:pPr>
            <a:endParaRPr lang="es-ES" sz="2000" dirty="0"/>
          </a:p>
          <a:p>
            <a:pPr marL="514350" indent="-514350">
              <a:buFont typeface="Symbol"/>
              <a:buChar char="°"/>
            </a:pPr>
            <a:r>
              <a:rPr lang="es-ES" sz="2000" dirty="0" err="1" smtClean="0"/>
              <a:t>Heu</a:t>
            </a:r>
            <a:r>
              <a:rPr lang="es-ES" sz="2000" dirty="0" smtClean="0"/>
              <a:t> de </a:t>
            </a:r>
            <a:r>
              <a:rPr lang="es-ES" sz="2000" dirty="0" err="1" smtClean="0"/>
              <a:t>tenir</a:t>
            </a:r>
            <a:r>
              <a:rPr lang="es-ES" sz="2000" dirty="0" smtClean="0"/>
              <a:t> en </a:t>
            </a:r>
            <a:r>
              <a:rPr lang="es-ES" sz="2000" dirty="0" err="1" smtClean="0"/>
              <a:t>compte</a:t>
            </a:r>
            <a:r>
              <a:rPr lang="es-ES" sz="2000" dirty="0" smtClean="0"/>
              <a:t>: </a:t>
            </a:r>
            <a:r>
              <a:rPr lang="es-ES" sz="2000" dirty="0" err="1" smtClean="0"/>
              <a:t>Horaris</a:t>
            </a:r>
            <a:r>
              <a:rPr lang="es-ES" sz="2000" dirty="0" smtClean="0"/>
              <a:t>, </a:t>
            </a:r>
            <a:r>
              <a:rPr lang="es-ES" sz="2000" dirty="0" err="1" smtClean="0"/>
              <a:t>menjador</a:t>
            </a:r>
            <a:r>
              <a:rPr lang="es-ES" sz="2000" dirty="0" smtClean="0"/>
              <a:t>, </a:t>
            </a:r>
            <a:r>
              <a:rPr lang="es-ES" sz="2000" dirty="0" err="1" smtClean="0"/>
              <a:t>transport</a:t>
            </a:r>
            <a:r>
              <a:rPr lang="es-ES" sz="2000" dirty="0" smtClean="0"/>
              <a:t> escolar, </a:t>
            </a:r>
            <a:r>
              <a:rPr lang="es-ES" sz="2000" dirty="0" err="1" smtClean="0"/>
              <a:t>horari</a:t>
            </a:r>
            <a:r>
              <a:rPr lang="es-ES" sz="2000" dirty="0" smtClean="0"/>
              <a:t> </a:t>
            </a:r>
            <a:r>
              <a:rPr lang="es-ES" sz="2000" dirty="0" err="1" smtClean="0"/>
              <a:t>complementari</a:t>
            </a:r>
            <a:r>
              <a:rPr lang="es-ES" sz="2000" dirty="0" smtClean="0"/>
              <a:t> del </a:t>
            </a:r>
            <a:r>
              <a:rPr lang="es-ES" sz="2000" dirty="0" err="1" smtClean="0"/>
              <a:t>professorat</a:t>
            </a:r>
            <a:r>
              <a:rPr lang="es-ES" sz="2000" dirty="0" smtClean="0"/>
              <a:t>, </a:t>
            </a:r>
            <a:r>
              <a:rPr lang="es-ES" sz="2000" dirty="0" err="1" smtClean="0"/>
              <a:t>reunions</a:t>
            </a:r>
            <a:r>
              <a:rPr lang="es-ES" sz="2000" dirty="0" smtClean="0"/>
              <a:t> i </a:t>
            </a:r>
            <a:r>
              <a:rPr lang="es-ES" sz="2000" dirty="0" err="1" smtClean="0"/>
              <a:t>sessions</a:t>
            </a:r>
            <a:r>
              <a:rPr lang="es-ES" sz="2000" dirty="0" smtClean="0"/>
              <a:t> de </a:t>
            </a:r>
            <a:r>
              <a:rPr lang="es-ES" sz="2000" dirty="0" err="1" smtClean="0"/>
              <a:t>tutoria</a:t>
            </a:r>
            <a:r>
              <a:rPr lang="es-ES" sz="2000" dirty="0" smtClean="0"/>
              <a:t> </a:t>
            </a:r>
            <a:r>
              <a:rPr lang="es-ES" sz="2000" dirty="0" err="1" smtClean="0"/>
              <a:t>amb</a:t>
            </a:r>
            <a:r>
              <a:rPr lang="es-ES" sz="2000" dirty="0" smtClean="0"/>
              <a:t> les </a:t>
            </a:r>
            <a:r>
              <a:rPr lang="es-ES" sz="2000" dirty="0" err="1" smtClean="0"/>
              <a:t>famílies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sp>
        <p:nvSpPr>
          <p:cNvPr id="5" name="4 Rectángulo"/>
          <p:cNvSpPr/>
          <p:nvPr/>
        </p:nvSpPr>
        <p:spPr>
          <a:xfrm>
            <a:off x="465830" y="1700541"/>
            <a:ext cx="16004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1. PAS</a:t>
            </a:r>
            <a:endParaRPr lang="es-ES" sz="3200" b="1" dirty="0">
              <a:solidFill>
                <a:srgbClr val="FF0000"/>
              </a:solidFill>
            </a:endParaRPr>
          </a:p>
        </p:txBody>
      </p:sp>
      <p:pic>
        <p:nvPicPr>
          <p:cNvPr id="6" name="5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2725" y="2173178"/>
            <a:ext cx="10972800" cy="598241"/>
          </a:xfrm>
        </p:spPr>
        <p:txBody>
          <a:bodyPr>
            <a:noAutofit/>
          </a:bodyPr>
          <a:lstStyle/>
          <a:p>
            <a:pPr algn="l"/>
            <a:r>
              <a:rPr lang="es-ES" sz="2800" b="1" dirty="0" err="1" smtClean="0">
                <a:solidFill>
                  <a:srgbClr val="002060"/>
                </a:solidFill>
              </a:rPr>
              <a:t>Què</a:t>
            </a:r>
            <a:r>
              <a:rPr lang="es-ES" sz="2800" b="1" dirty="0" smtClean="0">
                <a:solidFill>
                  <a:srgbClr val="002060"/>
                </a:solidFill>
              </a:rPr>
              <a:t> </a:t>
            </a:r>
            <a:r>
              <a:rPr lang="es-ES" sz="2800" b="1" dirty="0" err="1" smtClean="0">
                <a:solidFill>
                  <a:srgbClr val="002060"/>
                </a:solidFill>
              </a:rPr>
              <a:t>hem</a:t>
            </a:r>
            <a:r>
              <a:rPr lang="es-ES" sz="2800" b="1" dirty="0" smtClean="0">
                <a:solidFill>
                  <a:srgbClr val="002060"/>
                </a:solidFill>
              </a:rPr>
              <a:t> de </a:t>
            </a:r>
            <a:r>
              <a:rPr lang="es-ES" sz="2800" b="1" dirty="0" err="1" smtClean="0">
                <a:solidFill>
                  <a:srgbClr val="002060"/>
                </a:solidFill>
              </a:rPr>
              <a:t>tenir</a:t>
            </a:r>
            <a:r>
              <a:rPr lang="es-ES" sz="2800" b="1" dirty="0" smtClean="0">
                <a:solidFill>
                  <a:srgbClr val="002060"/>
                </a:solidFill>
              </a:rPr>
              <a:t> en </a:t>
            </a:r>
            <a:r>
              <a:rPr lang="es-ES" sz="2800" b="1" dirty="0" err="1" smtClean="0">
                <a:solidFill>
                  <a:srgbClr val="002060"/>
                </a:solidFill>
              </a:rPr>
              <a:t>compte</a:t>
            </a:r>
            <a:r>
              <a:rPr lang="es-ES" sz="2800" b="1" dirty="0" smtClean="0">
                <a:solidFill>
                  <a:srgbClr val="002060"/>
                </a:solidFill>
              </a:rPr>
              <a:t> a </a:t>
            </a:r>
            <a:r>
              <a:rPr lang="es-ES" sz="2800" b="1" dirty="0" err="1" smtClean="0">
                <a:solidFill>
                  <a:srgbClr val="002060"/>
                </a:solidFill>
              </a:rPr>
              <a:t>l'hora</a:t>
            </a:r>
            <a:r>
              <a:rPr lang="es-ES" sz="2800" b="1" dirty="0" smtClean="0">
                <a:solidFill>
                  <a:srgbClr val="002060"/>
                </a:solidFill>
              </a:rPr>
              <a:t> de </a:t>
            </a:r>
            <a:r>
              <a:rPr lang="es-ES" sz="2800" b="1" dirty="0" err="1" smtClean="0">
                <a:solidFill>
                  <a:srgbClr val="002060"/>
                </a:solidFill>
              </a:rPr>
              <a:t>fer</a:t>
            </a:r>
            <a:r>
              <a:rPr lang="es-ES" sz="2800" b="1" dirty="0" smtClean="0">
                <a:solidFill>
                  <a:srgbClr val="002060"/>
                </a:solidFill>
              </a:rPr>
              <a:t> el </a:t>
            </a:r>
            <a:r>
              <a:rPr lang="es-ES" sz="2800" b="1" dirty="0" err="1" smtClean="0">
                <a:solidFill>
                  <a:srgbClr val="002060"/>
                </a:solidFill>
              </a:rPr>
              <a:t>pla</a:t>
            </a:r>
            <a:r>
              <a:rPr lang="es-ES" sz="2800" b="1" dirty="0" smtClean="0">
                <a:solidFill>
                  <a:srgbClr val="002060"/>
                </a:solidFill>
              </a:rPr>
              <a:t> </a:t>
            </a:r>
            <a:r>
              <a:rPr lang="es-ES" sz="2800" b="1" dirty="0" err="1" smtClean="0">
                <a:solidFill>
                  <a:srgbClr val="002060"/>
                </a:solidFill>
              </a:rPr>
              <a:t>específic</a:t>
            </a:r>
            <a:r>
              <a:rPr lang="es-ES" sz="2800" b="1" dirty="0" smtClean="0">
                <a:solidFill>
                  <a:srgbClr val="002060"/>
                </a:solidFill>
              </a:rPr>
              <a:t>?</a:t>
            </a:r>
            <a:endParaRPr lang="es-ES" sz="28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74947" y="2747954"/>
            <a:ext cx="10233800" cy="3391589"/>
          </a:xfrm>
        </p:spPr>
        <p:txBody>
          <a:bodyPr>
            <a:noAutofit/>
          </a:bodyPr>
          <a:lstStyle/>
          <a:p>
            <a:r>
              <a:rPr lang="es-ES" sz="1800" dirty="0" err="1"/>
              <a:t>Incloure</a:t>
            </a:r>
            <a:r>
              <a:rPr lang="es-ES" sz="1800" dirty="0"/>
              <a:t> </a:t>
            </a:r>
            <a:r>
              <a:rPr lang="es-ES" sz="1800" dirty="0" err="1"/>
              <a:t>activitats</a:t>
            </a:r>
            <a:r>
              <a:rPr lang="es-ES" sz="1800" dirty="0"/>
              <a:t> </a:t>
            </a:r>
            <a:r>
              <a:rPr lang="es-ES" sz="1800" dirty="0" err="1"/>
              <a:t>extraescolars</a:t>
            </a:r>
            <a:r>
              <a:rPr lang="es-ES" sz="1800" dirty="0"/>
              <a:t> </a:t>
            </a:r>
            <a:r>
              <a:rPr lang="es-ES" sz="1800" dirty="0" err="1"/>
              <a:t>d'oferta</a:t>
            </a:r>
            <a:r>
              <a:rPr lang="es-ES" sz="1800" dirty="0"/>
              <a:t> </a:t>
            </a:r>
            <a:r>
              <a:rPr lang="es-ES" sz="1800" dirty="0" err="1"/>
              <a:t>obligatòria</a:t>
            </a:r>
            <a:r>
              <a:rPr lang="es-ES" sz="1800" dirty="0"/>
              <a:t> per al centre i </a:t>
            </a:r>
            <a:r>
              <a:rPr lang="es-ES" sz="1800" dirty="0" err="1"/>
              <a:t>voluntàries</a:t>
            </a:r>
            <a:r>
              <a:rPr lang="es-ES" sz="1800" dirty="0"/>
              <a:t> i </a:t>
            </a:r>
            <a:r>
              <a:rPr lang="es-ES" sz="1800" dirty="0" err="1"/>
              <a:t>gratuïtes</a:t>
            </a:r>
            <a:r>
              <a:rPr lang="es-ES" sz="1800" dirty="0"/>
              <a:t> per a les </a:t>
            </a:r>
            <a:r>
              <a:rPr lang="es-ES" sz="1800" dirty="0" err="1"/>
              <a:t>famílies</a:t>
            </a:r>
            <a:r>
              <a:rPr lang="es-ES" sz="1800" dirty="0"/>
              <a:t> que </a:t>
            </a:r>
            <a:r>
              <a:rPr lang="es-ES" sz="1800" dirty="0" err="1"/>
              <a:t>estiguen</a:t>
            </a:r>
            <a:r>
              <a:rPr lang="es-ES" sz="1800" dirty="0"/>
              <a:t> </a:t>
            </a:r>
            <a:r>
              <a:rPr lang="es-ES" sz="1800" dirty="0" err="1"/>
              <a:t>planificades</a:t>
            </a:r>
            <a:r>
              <a:rPr lang="es-ES" sz="1800" dirty="0"/>
              <a:t> </a:t>
            </a:r>
            <a:r>
              <a:rPr lang="es-ES" sz="1800" dirty="0" err="1"/>
              <a:t>pedagògicament</a:t>
            </a:r>
            <a:r>
              <a:rPr lang="es-ES" sz="1800" dirty="0"/>
              <a:t> i </a:t>
            </a:r>
            <a:r>
              <a:rPr lang="es-ES" sz="1800" dirty="0" err="1"/>
              <a:t>coordinades</a:t>
            </a:r>
            <a:r>
              <a:rPr lang="es-ES" sz="1800" dirty="0"/>
              <a:t> </a:t>
            </a:r>
            <a:r>
              <a:rPr lang="es-ES" sz="1800" dirty="0" err="1"/>
              <a:t>amb</a:t>
            </a:r>
            <a:r>
              <a:rPr lang="es-ES" sz="1800" dirty="0"/>
              <a:t> el </a:t>
            </a:r>
            <a:r>
              <a:rPr lang="es-ES" sz="1800" dirty="0" err="1"/>
              <a:t>temps</a:t>
            </a:r>
            <a:r>
              <a:rPr lang="es-ES" sz="1800" dirty="0"/>
              <a:t> escolar </a:t>
            </a:r>
            <a:r>
              <a:rPr lang="es-ES" sz="1800" dirty="0" err="1"/>
              <a:t>lectiu</a:t>
            </a:r>
            <a:r>
              <a:rPr lang="es-ES" sz="1800" dirty="0"/>
              <a:t> i no </a:t>
            </a:r>
            <a:r>
              <a:rPr lang="es-ES" sz="1800" dirty="0" err="1" smtClean="0"/>
              <a:t>lectiu</a:t>
            </a:r>
            <a:r>
              <a:rPr lang="es-ES" sz="1800" dirty="0" smtClean="0"/>
              <a:t>.</a:t>
            </a:r>
          </a:p>
          <a:p>
            <a:r>
              <a:rPr lang="es-ES" sz="1800" dirty="0" smtClean="0"/>
              <a:t>Que </a:t>
            </a:r>
            <a:r>
              <a:rPr lang="es-ES" sz="1800" dirty="0" err="1"/>
              <a:t>permeta</a:t>
            </a:r>
            <a:r>
              <a:rPr lang="es-ES" sz="1800" dirty="0"/>
              <a:t> </a:t>
            </a:r>
            <a:r>
              <a:rPr lang="es-ES" sz="1800" dirty="0" err="1"/>
              <a:t>l'aprenentatge</a:t>
            </a:r>
            <a:r>
              <a:rPr lang="es-ES" sz="1800" dirty="0"/>
              <a:t> per </a:t>
            </a:r>
            <a:r>
              <a:rPr lang="es-ES" sz="1800" dirty="0" err="1"/>
              <a:t>als</a:t>
            </a:r>
            <a:r>
              <a:rPr lang="es-ES" sz="1800" dirty="0"/>
              <a:t> </a:t>
            </a:r>
            <a:r>
              <a:rPr lang="es-ES" sz="1800" dirty="0" err="1"/>
              <a:t>alumnes</a:t>
            </a:r>
            <a:r>
              <a:rPr lang="es-ES" sz="1800" dirty="0"/>
              <a:t>, que </a:t>
            </a:r>
            <a:r>
              <a:rPr lang="es-ES" sz="1800" dirty="0" err="1"/>
              <a:t>garantisquen</a:t>
            </a:r>
            <a:r>
              <a:rPr lang="es-ES" sz="1800" dirty="0"/>
              <a:t> la </a:t>
            </a:r>
            <a:r>
              <a:rPr lang="es-ES" sz="1800" dirty="0" err="1"/>
              <a:t>normalització</a:t>
            </a:r>
            <a:r>
              <a:rPr lang="es-ES" sz="1800" dirty="0"/>
              <a:t> del </a:t>
            </a:r>
            <a:r>
              <a:rPr lang="es-ES" sz="1800" dirty="0" err="1"/>
              <a:t>valencià</a:t>
            </a:r>
            <a:r>
              <a:rPr lang="es-ES" sz="1800" dirty="0"/>
              <a:t> i la </a:t>
            </a:r>
            <a:r>
              <a:rPr lang="es-ES" sz="1800" dirty="0" err="1"/>
              <a:t>diversitat</a:t>
            </a:r>
            <a:r>
              <a:rPr lang="es-ES" sz="1800" dirty="0"/>
              <a:t> i </a:t>
            </a:r>
            <a:r>
              <a:rPr lang="es-ES" sz="1800" dirty="0" err="1"/>
              <a:t>igualtat</a:t>
            </a:r>
            <a:r>
              <a:rPr lang="es-ES" sz="1800" dirty="0"/>
              <a:t> de </a:t>
            </a:r>
            <a:r>
              <a:rPr lang="es-ES" sz="1800" dirty="0" err="1"/>
              <a:t>gènere</a:t>
            </a:r>
            <a:r>
              <a:rPr lang="es-ES" sz="1800" dirty="0"/>
              <a:t>. Que </a:t>
            </a:r>
            <a:r>
              <a:rPr lang="es-ES" sz="1800" dirty="0" err="1"/>
              <a:t>estiga</a:t>
            </a:r>
            <a:r>
              <a:rPr lang="es-ES" sz="1800" dirty="0"/>
              <a:t> garantida </a:t>
            </a:r>
            <a:r>
              <a:rPr lang="es-ES" sz="1800" dirty="0" err="1"/>
              <a:t>l'atenció</a:t>
            </a:r>
            <a:r>
              <a:rPr lang="es-ES" sz="1800" dirty="0"/>
              <a:t> a través de la </a:t>
            </a:r>
            <a:r>
              <a:rPr lang="es-ES" sz="1800" dirty="0" err="1"/>
              <a:t>cooperació</a:t>
            </a:r>
            <a:r>
              <a:rPr lang="es-ES" sz="1800" dirty="0"/>
              <a:t> del claustre, </a:t>
            </a:r>
            <a:r>
              <a:rPr lang="es-ES" sz="1800" dirty="0" err="1"/>
              <a:t>ajuntament</a:t>
            </a:r>
            <a:r>
              <a:rPr lang="es-ES" sz="1800" dirty="0"/>
              <a:t>, AMPA i </a:t>
            </a:r>
            <a:r>
              <a:rPr lang="es-ES" sz="1800" dirty="0" err="1"/>
              <a:t>altres</a:t>
            </a:r>
            <a:r>
              <a:rPr lang="es-ES" sz="1800" dirty="0"/>
              <a:t> </a:t>
            </a:r>
            <a:r>
              <a:rPr lang="es-ES" sz="1800" dirty="0" err="1" smtClean="0"/>
              <a:t>organitzacions</a:t>
            </a:r>
            <a:r>
              <a:rPr lang="es-ES" sz="1800" dirty="0" smtClean="0"/>
              <a:t>.</a:t>
            </a:r>
            <a:endParaRPr lang="es-ES" sz="1800" dirty="0"/>
          </a:p>
          <a:p>
            <a:r>
              <a:rPr lang="es-ES" sz="1800" dirty="0" smtClean="0"/>
              <a:t>Obertura </a:t>
            </a:r>
            <a:r>
              <a:rPr lang="es-ES" sz="1800" dirty="0"/>
              <a:t>de les </a:t>
            </a:r>
            <a:r>
              <a:rPr lang="es-ES" sz="1800" dirty="0" err="1"/>
              <a:t>instal·lacions</a:t>
            </a:r>
            <a:r>
              <a:rPr lang="es-ES" sz="1800" dirty="0"/>
              <a:t> </a:t>
            </a:r>
            <a:r>
              <a:rPr lang="es-ES" sz="1800" dirty="0" err="1"/>
              <a:t>escolars</a:t>
            </a:r>
            <a:r>
              <a:rPr lang="es-ES" sz="1800" dirty="0"/>
              <a:t> </a:t>
            </a:r>
            <a:r>
              <a:rPr lang="es-ES" sz="1800" dirty="0" err="1"/>
              <a:t>amb</a:t>
            </a:r>
            <a:r>
              <a:rPr lang="es-ES" sz="1800" dirty="0"/>
              <a:t> la </a:t>
            </a:r>
            <a:r>
              <a:rPr lang="es-ES" sz="1800" dirty="0" err="1"/>
              <a:t>presència</a:t>
            </a:r>
            <a:r>
              <a:rPr lang="es-ES" sz="1800" dirty="0"/>
              <a:t> </a:t>
            </a:r>
            <a:r>
              <a:rPr lang="es-ES" sz="1800" dirty="0" err="1"/>
              <a:t>d'un</a:t>
            </a:r>
            <a:r>
              <a:rPr lang="es-ES" sz="1800" dirty="0"/>
              <a:t> </a:t>
            </a:r>
            <a:r>
              <a:rPr lang="es-ES" sz="1800" dirty="0" err="1"/>
              <a:t>membre</a:t>
            </a:r>
            <a:r>
              <a:rPr lang="es-ES" sz="1800" dirty="0"/>
              <a:t> del claustre i de </a:t>
            </a:r>
            <a:r>
              <a:rPr lang="es-ES" sz="1800" dirty="0" err="1"/>
              <a:t>l'equip</a:t>
            </a:r>
            <a:r>
              <a:rPr lang="es-ES" sz="1800" dirty="0"/>
              <a:t> </a:t>
            </a:r>
            <a:r>
              <a:rPr lang="es-ES" sz="1800" dirty="0" err="1" smtClean="0"/>
              <a:t>directiu</a:t>
            </a:r>
            <a:endParaRPr lang="es-ES" sz="1800" dirty="0"/>
          </a:p>
          <a:p>
            <a:r>
              <a:rPr lang="es-ES" sz="1800" dirty="0" smtClean="0"/>
              <a:t>El </a:t>
            </a:r>
            <a:r>
              <a:rPr lang="es-ES" sz="1800" dirty="0" err="1"/>
              <a:t>pla</a:t>
            </a:r>
            <a:r>
              <a:rPr lang="es-ES" sz="1800" dirty="0"/>
              <a:t> </a:t>
            </a:r>
            <a:r>
              <a:rPr lang="es-ES" sz="1800" dirty="0" err="1"/>
              <a:t>específic</a:t>
            </a:r>
            <a:r>
              <a:rPr lang="es-ES" sz="1800" dirty="0"/>
              <a:t> </a:t>
            </a:r>
            <a:r>
              <a:rPr lang="es-ES" sz="1800" dirty="0" err="1"/>
              <a:t>formarà</a:t>
            </a:r>
            <a:r>
              <a:rPr lang="es-ES" sz="1800" dirty="0"/>
              <a:t> </a:t>
            </a:r>
            <a:r>
              <a:rPr lang="es-ES" sz="1800" dirty="0" err="1"/>
              <a:t>part</a:t>
            </a:r>
            <a:r>
              <a:rPr lang="es-ES" sz="1800" dirty="0"/>
              <a:t> del </a:t>
            </a:r>
            <a:r>
              <a:rPr lang="es-ES" sz="1800" dirty="0" err="1"/>
              <a:t>Projecte</a:t>
            </a:r>
            <a:r>
              <a:rPr lang="es-ES" sz="1800" dirty="0"/>
              <a:t> </a:t>
            </a:r>
            <a:r>
              <a:rPr lang="es-ES" sz="1800" dirty="0" err="1"/>
              <a:t>Educatiu</a:t>
            </a:r>
            <a:r>
              <a:rPr lang="es-ES" sz="1800" dirty="0"/>
              <a:t> de Centre (</a:t>
            </a:r>
            <a:r>
              <a:rPr lang="es-ES" sz="1800" dirty="0" smtClean="0"/>
              <a:t>PEC</a:t>
            </a:r>
            <a:r>
              <a:rPr lang="es-ES" sz="1800" dirty="0"/>
              <a:t>) i </a:t>
            </a:r>
            <a:r>
              <a:rPr lang="es-ES" sz="1800" dirty="0" err="1"/>
              <a:t>inclòs</a:t>
            </a:r>
            <a:r>
              <a:rPr lang="es-ES" sz="1800" dirty="0"/>
              <a:t> en la </a:t>
            </a:r>
            <a:r>
              <a:rPr lang="es-ES" sz="1800" dirty="0" err="1"/>
              <a:t>Programació</a:t>
            </a:r>
            <a:r>
              <a:rPr lang="es-ES" sz="1800" dirty="0"/>
              <a:t> General Anual (PGA), </a:t>
            </a:r>
            <a:r>
              <a:rPr lang="es-ES" sz="1800" dirty="0" err="1"/>
              <a:t>atenent</a:t>
            </a:r>
            <a:r>
              <a:rPr lang="es-ES" sz="1800" dirty="0"/>
              <a:t> a les </a:t>
            </a:r>
            <a:r>
              <a:rPr lang="es-ES" sz="1800" dirty="0" err="1"/>
              <a:t>necessitats</a:t>
            </a:r>
            <a:r>
              <a:rPr lang="es-ES" sz="1800" dirty="0"/>
              <a:t> </a:t>
            </a:r>
            <a:r>
              <a:rPr lang="es-ES" sz="1800" dirty="0" err="1"/>
              <a:t>socials</a:t>
            </a:r>
            <a:r>
              <a:rPr lang="es-ES" sz="1800" dirty="0"/>
              <a:t>, </a:t>
            </a:r>
            <a:r>
              <a:rPr lang="es-ES" sz="1800" dirty="0" err="1"/>
              <a:t>personals</a:t>
            </a:r>
            <a:r>
              <a:rPr lang="es-ES" sz="1800" dirty="0"/>
              <a:t> i </a:t>
            </a:r>
            <a:r>
              <a:rPr lang="es-ES" sz="1800" dirty="0" err="1"/>
              <a:t>acadèmiques</a:t>
            </a:r>
            <a:r>
              <a:rPr lang="es-ES" sz="1800" dirty="0"/>
              <a:t> de </a:t>
            </a:r>
            <a:r>
              <a:rPr lang="es-ES" sz="1800" dirty="0" err="1" smtClean="0"/>
              <a:t>l'alumnat</a:t>
            </a:r>
            <a:r>
              <a:rPr lang="es-ES" sz="1800" dirty="0" smtClean="0"/>
              <a:t>.</a:t>
            </a:r>
            <a:endParaRPr lang="es-ES" sz="1800" dirty="0"/>
          </a:p>
          <a:p>
            <a:r>
              <a:rPr lang="es-ES" sz="1800" dirty="0" smtClean="0"/>
              <a:t>Es </a:t>
            </a:r>
            <a:r>
              <a:rPr lang="es-ES" sz="1800" dirty="0" err="1"/>
              <a:t>realitzarà</a:t>
            </a:r>
            <a:r>
              <a:rPr lang="es-ES" sz="1800" dirty="0"/>
              <a:t> una </a:t>
            </a:r>
            <a:r>
              <a:rPr lang="es-ES" sz="1800" dirty="0" err="1"/>
              <a:t>revisió</a:t>
            </a:r>
            <a:r>
              <a:rPr lang="es-ES" sz="1800" dirty="0"/>
              <a:t> trimestral del </a:t>
            </a:r>
            <a:r>
              <a:rPr lang="es-ES" sz="1800" dirty="0" err="1"/>
              <a:t>pla</a:t>
            </a:r>
            <a:r>
              <a:rPr lang="es-ES" sz="1800" dirty="0"/>
              <a:t> i en </a:t>
            </a:r>
            <a:r>
              <a:rPr lang="es-ES" sz="1800" dirty="0" err="1"/>
              <a:t>finalitzar</a:t>
            </a:r>
            <a:r>
              <a:rPr lang="es-ES" sz="1800" dirty="0"/>
              <a:t> el </a:t>
            </a:r>
            <a:r>
              <a:rPr lang="es-ES" sz="1800" dirty="0" err="1"/>
              <a:t>curs</a:t>
            </a:r>
            <a:r>
              <a:rPr lang="es-ES" sz="1800" dirty="0"/>
              <a:t> es </a:t>
            </a:r>
            <a:r>
              <a:rPr lang="es-ES" sz="1800" dirty="0" err="1"/>
              <a:t>redactarà</a:t>
            </a:r>
            <a:r>
              <a:rPr lang="es-ES" sz="1800" dirty="0"/>
              <a:t> una </a:t>
            </a:r>
            <a:r>
              <a:rPr lang="es-ES" sz="1800" dirty="0" err="1" smtClean="0"/>
              <a:t>memòria</a:t>
            </a:r>
            <a:r>
              <a:rPr lang="es-ES" sz="1800" dirty="0" smtClean="0"/>
              <a:t>.</a:t>
            </a:r>
            <a:endParaRPr lang="es-ES" sz="1800" dirty="0"/>
          </a:p>
          <a:p>
            <a:r>
              <a:rPr lang="es-ES" sz="1800" dirty="0" err="1" smtClean="0"/>
              <a:t>Tindrà</a:t>
            </a:r>
            <a:r>
              <a:rPr lang="es-ES" sz="1800" dirty="0" smtClean="0"/>
              <a:t> </a:t>
            </a:r>
            <a:r>
              <a:rPr lang="es-ES" sz="1800" dirty="0"/>
              <a:t>una </a:t>
            </a:r>
            <a:r>
              <a:rPr lang="es-ES" sz="1800" dirty="0" err="1"/>
              <a:t>vigència</a:t>
            </a:r>
            <a:r>
              <a:rPr lang="es-ES" sz="1800" dirty="0"/>
              <a:t> de tres </a:t>
            </a:r>
            <a:r>
              <a:rPr lang="es-ES" sz="1800" dirty="0" err="1"/>
              <a:t>anys</a:t>
            </a:r>
            <a:endParaRPr lang="es-ES" sz="1800" dirty="0"/>
          </a:p>
        </p:txBody>
      </p:sp>
      <p:sp>
        <p:nvSpPr>
          <p:cNvPr id="5" name="4 Rectángulo"/>
          <p:cNvSpPr/>
          <p:nvPr/>
        </p:nvSpPr>
        <p:spPr>
          <a:xfrm>
            <a:off x="465830" y="1700541"/>
            <a:ext cx="16004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2. PAS</a:t>
            </a:r>
            <a:endParaRPr lang="es-ES" sz="3200" b="1" dirty="0">
              <a:solidFill>
                <a:srgbClr val="FF0000"/>
              </a:solidFill>
            </a:endParaRPr>
          </a:p>
        </p:txBody>
      </p:sp>
      <p:pic>
        <p:nvPicPr>
          <p:cNvPr id="6" name="5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7100" y="2121167"/>
            <a:ext cx="10972800" cy="598241"/>
          </a:xfrm>
        </p:spPr>
        <p:txBody>
          <a:bodyPr>
            <a:noAutofit/>
          </a:bodyPr>
          <a:lstStyle/>
          <a:p>
            <a:pPr algn="l"/>
            <a:r>
              <a:rPr lang="es-ES" sz="3200" b="1" dirty="0" err="1" smtClean="0">
                <a:solidFill>
                  <a:srgbClr val="002060"/>
                </a:solidFill>
              </a:rPr>
              <a:t>Ja</a:t>
            </a:r>
            <a:r>
              <a:rPr lang="es-ES" sz="3200" b="1" dirty="0" smtClean="0">
                <a:solidFill>
                  <a:srgbClr val="002060"/>
                </a:solidFill>
              </a:rPr>
              <a:t> </a:t>
            </a:r>
            <a:r>
              <a:rPr lang="es-ES" sz="3200" b="1" dirty="0" err="1" smtClean="0">
                <a:solidFill>
                  <a:srgbClr val="002060"/>
                </a:solidFill>
              </a:rPr>
              <a:t>tenim</a:t>
            </a:r>
            <a:r>
              <a:rPr lang="es-ES" sz="3200" b="1" dirty="0" smtClean="0">
                <a:solidFill>
                  <a:srgbClr val="002060"/>
                </a:solidFill>
              </a:rPr>
              <a:t> el </a:t>
            </a:r>
            <a:r>
              <a:rPr lang="es-ES" sz="3200" b="1" dirty="0" err="1" smtClean="0">
                <a:solidFill>
                  <a:srgbClr val="002060"/>
                </a:solidFill>
              </a:rPr>
              <a:t>pla</a:t>
            </a:r>
            <a:r>
              <a:rPr lang="es-ES" sz="3200" b="1" dirty="0" smtClean="0">
                <a:solidFill>
                  <a:srgbClr val="002060"/>
                </a:solidFill>
              </a:rPr>
              <a:t> </a:t>
            </a:r>
            <a:r>
              <a:rPr lang="es-ES" sz="3200" b="1" dirty="0" err="1" smtClean="0">
                <a:solidFill>
                  <a:srgbClr val="002060"/>
                </a:solidFill>
              </a:rPr>
              <a:t>específic</a:t>
            </a:r>
            <a:r>
              <a:rPr lang="es-ES" sz="3200" b="1" dirty="0" smtClean="0">
                <a:solidFill>
                  <a:srgbClr val="002060"/>
                </a:solidFill>
              </a:rPr>
              <a:t>. </a:t>
            </a:r>
            <a:r>
              <a:rPr lang="es-ES" sz="3200" b="1" dirty="0" err="1" smtClean="0">
                <a:solidFill>
                  <a:srgbClr val="002060"/>
                </a:solidFill>
              </a:rPr>
              <a:t>Com</a:t>
            </a:r>
            <a:r>
              <a:rPr lang="es-ES" sz="3200" b="1" dirty="0" smtClean="0">
                <a:solidFill>
                  <a:srgbClr val="002060"/>
                </a:solidFill>
              </a:rPr>
              <a:t> </a:t>
            </a:r>
            <a:r>
              <a:rPr lang="es-ES" sz="3200" b="1" dirty="0" err="1" smtClean="0">
                <a:solidFill>
                  <a:srgbClr val="002060"/>
                </a:solidFill>
              </a:rPr>
              <a:t>s'aprova</a:t>
            </a:r>
            <a:r>
              <a:rPr lang="es-ES" sz="3200" b="1" dirty="0" smtClean="0">
                <a:solidFill>
                  <a:srgbClr val="002060"/>
                </a:solidFill>
              </a:rPr>
              <a:t>?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74947" y="2842954"/>
            <a:ext cx="10233800" cy="3391589"/>
          </a:xfrm>
        </p:spPr>
        <p:txBody>
          <a:bodyPr>
            <a:noAutofit/>
          </a:bodyPr>
          <a:lstStyle/>
          <a:p>
            <a:r>
              <a:rPr lang="es-ES" sz="2000" dirty="0" err="1"/>
              <a:t>Deveu</a:t>
            </a:r>
            <a:r>
              <a:rPr lang="es-ES" sz="2000" dirty="0"/>
              <a:t> </a:t>
            </a:r>
            <a:r>
              <a:rPr lang="es-ES" sz="2000" dirty="0" err="1"/>
              <a:t>tenir</a:t>
            </a:r>
            <a:r>
              <a:rPr lang="es-ES" sz="2000" dirty="0"/>
              <a:t> un informe </a:t>
            </a:r>
            <a:r>
              <a:rPr lang="es-ES" sz="2000" dirty="0" err="1"/>
              <a:t>raonat</a:t>
            </a:r>
            <a:r>
              <a:rPr lang="es-ES" sz="2000" dirty="0"/>
              <a:t> de </a:t>
            </a:r>
            <a:r>
              <a:rPr lang="es-ES" sz="2000" dirty="0" err="1"/>
              <a:t>l'Ajuntament</a:t>
            </a:r>
            <a:r>
              <a:rPr lang="es-ES" sz="2000" dirty="0"/>
              <a:t>, </a:t>
            </a:r>
            <a:r>
              <a:rPr lang="es-ES" sz="2000" dirty="0" err="1"/>
              <a:t>prèvia</a:t>
            </a:r>
            <a:r>
              <a:rPr lang="es-ES" sz="2000" dirty="0"/>
              <a:t> consulta al </a:t>
            </a:r>
            <a:r>
              <a:rPr lang="es-ES" sz="2000" dirty="0" smtClean="0"/>
              <a:t>CEM</a:t>
            </a:r>
          </a:p>
          <a:p>
            <a:r>
              <a:rPr lang="es-ES" sz="2000" dirty="0" err="1" smtClean="0"/>
              <a:t>Aprovar</a:t>
            </a:r>
            <a:r>
              <a:rPr lang="es-ES" sz="2000" dirty="0" smtClean="0"/>
              <a:t> </a:t>
            </a:r>
            <a:r>
              <a:rPr lang="es-ES" sz="2000" dirty="0"/>
              <a:t>el </a:t>
            </a:r>
            <a:r>
              <a:rPr lang="es-ES" sz="2000" dirty="0" err="1"/>
              <a:t>pla</a:t>
            </a:r>
            <a:r>
              <a:rPr lang="es-ES" sz="2000" dirty="0"/>
              <a:t> per 2/3 </a:t>
            </a:r>
            <a:r>
              <a:rPr lang="es-ES" sz="2000" dirty="0" err="1"/>
              <a:t>dels</a:t>
            </a:r>
            <a:r>
              <a:rPr lang="es-ES" sz="2000" dirty="0"/>
              <a:t> </a:t>
            </a:r>
            <a:r>
              <a:rPr lang="es-ES" sz="2000" dirty="0" err="1"/>
              <a:t>membres</a:t>
            </a:r>
            <a:r>
              <a:rPr lang="es-ES" sz="2000" dirty="0"/>
              <a:t> del </a:t>
            </a:r>
            <a:r>
              <a:rPr lang="es-ES" sz="2000" dirty="0" smtClean="0"/>
              <a:t>Claustre</a:t>
            </a:r>
          </a:p>
          <a:p>
            <a:r>
              <a:rPr lang="es-ES" sz="2000" dirty="0" err="1" smtClean="0"/>
              <a:t>Aprovar</a:t>
            </a:r>
            <a:r>
              <a:rPr lang="es-ES" sz="2000" dirty="0" smtClean="0"/>
              <a:t> </a:t>
            </a:r>
            <a:r>
              <a:rPr lang="es-ES" sz="2000" dirty="0"/>
              <a:t>el </a:t>
            </a:r>
            <a:r>
              <a:rPr lang="es-ES" sz="2000" dirty="0" err="1"/>
              <a:t>pla</a:t>
            </a:r>
            <a:r>
              <a:rPr lang="es-ES" sz="2000" dirty="0"/>
              <a:t> per 2/3 </a:t>
            </a:r>
            <a:r>
              <a:rPr lang="es-ES" sz="2000" dirty="0" err="1"/>
              <a:t>dels</a:t>
            </a:r>
            <a:r>
              <a:rPr lang="es-ES" sz="2000" dirty="0"/>
              <a:t> </a:t>
            </a:r>
            <a:r>
              <a:rPr lang="es-ES" sz="2000" dirty="0" err="1"/>
              <a:t>membres</a:t>
            </a:r>
            <a:r>
              <a:rPr lang="es-ES" sz="2000" dirty="0"/>
              <a:t> del </a:t>
            </a:r>
            <a:r>
              <a:rPr lang="es-ES" sz="2000" dirty="0" err="1"/>
              <a:t>Consell</a:t>
            </a:r>
            <a:r>
              <a:rPr lang="es-ES" sz="2000" dirty="0"/>
              <a:t> </a:t>
            </a:r>
            <a:r>
              <a:rPr lang="es-ES" sz="2000" dirty="0" smtClean="0"/>
              <a:t>Escolar</a:t>
            </a:r>
          </a:p>
          <a:p>
            <a:r>
              <a:rPr lang="es-ES" sz="2000" dirty="0" err="1" smtClean="0"/>
              <a:t>Aprovar</a:t>
            </a:r>
            <a:r>
              <a:rPr lang="es-ES" sz="2000" dirty="0" smtClean="0"/>
              <a:t> </a:t>
            </a:r>
            <a:r>
              <a:rPr lang="es-ES" sz="2000" dirty="0"/>
              <a:t>el </a:t>
            </a:r>
            <a:r>
              <a:rPr lang="es-ES" sz="2000" dirty="0" err="1"/>
              <a:t>pla</a:t>
            </a:r>
            <a:r>
              <a:rPr lang="es-ES" sz="2000" dirty="0"/>
              <a:t> </a:t>
            </a:r>
            <a:r>
              <a:rPr lang="es-ES" sz="2000" dirty="0" err="1"/>
              <a:t>amb</a:t>
            </a:r>
            <a:r>
              <a:rPr lang="es-ES" sz="2000" dirty="0"/>
              <a:t> un </a:t>
            </a:r>
            <a:r>
              <a:rPr lang="es-ES" sz="2000" dirty="0" err="1"/>
              <a:t>mínim</a:t>
            </a:r>
            <a:r>
              <a:rPr lang="es-ES" sz="2000" dirty="0"/>
              <a:t> del 55% de </a:t>
            </a:r>
            <a:r>
              <a:rPr lang="es-ES" sz="2000" dirty="0" err="1"/>
              <a:t>vots</a:t>
            </a:r>
            <a:r>
              <a:rPr lang="es-ES" sz="2000" dirty="0"/>
              <a:t> favorables de la </a:t>
            </a:r>
            <a:r>
              <a:rPr lang="es-ES" sz="2000" dirty="0" err="1"/>
              <a:t>totalitat</a:t>
            </a:r>
            <a:r>
              <a:rPr lang="es-ES" sz="2000" dirty="0"/>
              <a:t> del </a:t>
            </a:r>
            <a:r>
              <a:rPr lang="es-ES" sz="2000" dirty="0" err="1"/>
              <a:t>cens</a:t>
            </a:r>
            <a:r>
              <a:rPr lang="es-ES" sz="2000" dirty="0"/>
              <a:t> de mares i pares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sp>
        <p:nvSpPr>
          <p:cNvPr id="5" name="4 Rectángulo"/>
          <p:cNvSpPr/>
          <p:nvPr/>
        </p:nvSpPr>
        <p:spPr>
          <a:xfrm>
            <a:off x="465830" y="1700541"/>
            <a:ext cx="16004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3. PAS</a:t>
            </a:r>
            <a:endParaRPr lang="es-ES" sz="3200" b="1" dirty="0">
              <a:solidFill>
                <a:srgbClr val="FF0000"/>
              </a:solidFill>
            </a:endParaRPr>
          </a:p>
        </p:txBody>
      </p:sp>
      <p:pic>
        <p:nvPicPr>
          <p:cNvPr id="6" name="5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5849" y="1959428"/>
            <a:ext cx="11099469" cy="598241"/>
          </a:xfrm>
        </p:spPr>
        <p:txBody>
          <a:bodyPr>
            <a:noAutofit/>
          </a:bodyPr>
          <a:lstStyle/>
          <a:p>
            <a:pPr algn="l"/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Tingueu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en </a:t>
            </a: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compte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que sobre </a:t>
            </a: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els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HORARIS el </a:t>
            </a: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pla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ha de </a:t>
            </a: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complir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que</a:t>
            </a:r>
            <a:r>
              <a:rPr lang="es-ES" sz="2800" b="1" i="0" dirty="0" smtClean="0">
                <a:solidFill>
                  <a:srgbClr val="002060"/>
                </a:solidFill>
                <a:latin typeface="Open Sans"/>
              </a:rPr>
              <a:t>:</a:t>
            </a:r>
            <a:endParaRPr lang="es-ES" sz="28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74947" y="2842954"/>
            <a:ext cx="10233800" cy="3391589"/>
          </a:xfrm>
        </p:spPr>
        <p:txBody>
          <a:bodyPr>
            <a:noAutofit/>
          </a:bodyPr>
          <a:lstStyle/>
          <a:p>
            <a:r>
              <a:rPr lang="es-ES" sz="1800" dirty="0" err="1" smtClean="0"/>
              <a:t>S'ha</a:t>
            </a:r>
            <a:r>
              <a:rPr lang="es-ES" sz="1800" dirty="0" smtClean="0"/>
              <a:t> </a:t>
            </a:r>
            <a:r>
              <a:rPr lang="es-ES" sz="1800" dirty="0" err="1" smtClean="0"/>
              <a:t>d'atendre</a:t>
            </a:r>
            <a:r>
              <a:rPr lang="es-ES" sz="1800" dirty="0" smtClean="0"/>
              <a:t> </a:t>
            </a:r>
            <a:r>
              <a:rPr lang="es-ES" sz="1800" dirty="0" err="1" smtClean="0"/>
              <a:t>prioritàriament</a:t>
            </a:r>
            <a:r>
              <a:rPr lang="es-ES" sz="1800" dirty="0" smtClean="0"/>
              <a:t> </a:t>
            </a:r>
            <a:r>
              <a:rPr lang="es-ES" sz="1800" dirty="0" err="1" smtClean="0"/>
              <a:t>els</a:t>
            </a:r>
            <a:r>
              <a:rPr lang="es-ES" sz="1800" dirty="0" smtClean="0"/>
              <a:t> </a:t>
            </a:r>
            <a:r>
              <a:rPr lang="es-ES" sz="1800" dirty="0" err="1" smtClean="0"/>
              <a:t>interessos</a:t>
            </a:r>
            <a:r>
              <a:rPr lang="es-ES" sz="1800" dirty="0" smtClean="0"/>
              <a:t>, </a:t>
            </a:r>
            <a:r>
              <a:rPr lang="es-ES" sz="1800" dirty="0" err="1" smtClean="0"/>
              <a:t>necessitats</a:t>
            </a:r>
            <a:r>
              <a:rPr lang="es-ES" sz="1800" dirty="0" smtClean="0"/>
              <a:t> i </a:t>
            </a:r>
            <a:r>
              <a:rPr lang="es-ES" sz="1800" dirty="0" err="1" smtClean="0"/>
              <a:t>característiques</a:t>
            </a:r>
            <a:r>
              <a:rPr lang="es-ES" sz="1800" dirty="0" smtClean="0"/>
              <a:t> de </a:t>
            </a:r>
            <a:r>
              <a:rPr lang="es-ES" sz="1800" dirty="0" err="1" smtClean="0"/>
              <a:t>l'alumnat</a:t>
            </a:r>
            <a:r>
              <a:rPr lang="es-ES" sz="1800" dirty="0" smtClean="0"/>
              <a:t> i de les </a:t>
            </a:r>
            <a:r>
              <a:rPr lang="es-ES" sz="1800" dirty="0" err="1" smtClean="0"/>
              <a:t>seues</a:t>
            </a:r>
            <a:r>
              <a:rPr lang="es-ES" sz="1800" dirty="0" smtClean="0"/>
              <a:t> </a:t>
            </a:r>
            <a:r>
              <a:rPr lang="es-ES" sz="1800" dirty="0" err="1" smtClean="0"/>
              <a:t>famílies</a:t>
            </a:r>
            <a:r>
              <a:rPr lang="es-ES" sz="1800" dirty="0" smtClean="0"/>
              <a:t>.</a:t>
            </a:r>
            <a:endParaRPr lang="es-ES" sz="1800" dirty="0"/>
          </a:p>
          <a:p>
            <a:r>
              <a:rPr lang="es-ES" sz="1800" dirty="0" err="1" smtClean="0"/>
              <a:t>L'horari</a:t>
            </a:r>
            <a:r>
              <a:rPr lang="es-ES" sz="1800" dirty="0" smtClean="0"/>
              <a:t> </a:t>
            </a:r>
            <a:r>
              <a:rPr lang="es-ES" sz="1800" dirty="0" err="1" smtClean="0"/>
              <a:t>lectiu</a:t>
            </a:r>
            <a:r>
              <a:rPr lang="es-ES" sz="1800" dirty="0" smtClean="0"/>
              <a:t> de </a:t>
            </a:r>
            <a:r>
              <a:rPr lang="es-ES" sz="1800" dirty="0" err="1" smtClean="0"/>
              <a:t>l'alumnat</a:t>
            </a:r>
            <a:r>
              <a:rPr lang="es-ES" sz="1800" dirty="0" smtClean="0"/>
              <a:t> </a:t>
            </a:r>
            <a:r>
              <a:rPr lang="es-ES" sz="1800" dirty="0" err="1" smtClean="0"/>
              <a:t>serà</a:t>
            </a:r>
            <a:r>
              <a:rPr lang="es-ES" sz="1800" dirty="0" smtClean="0"/>
              <a:t> de 25 </a:t>
            </a:r>
            <a:r>
              <a:rPr lang="es-ES" sz="1800" dirty="0" err="1" smtClean="0"/>
              <a:t>hores</a:t>
            </a:r>
            <a:r>
              <a:rPr lang="es-ES" sz="1800" dirty="0" smtClean="0"/>
              <a:t> </a:t>
            </a:r>
            <a:r>
              <a:rPr lang="es-ES" sz="1800" dirty="0" err="1" smtClean="0"/>
              <a:t>setmanals</a:t>
            </a:r>
            <a:r>
              <a:rPr lang="es-ES" sz="1800" dirty="0" smtClean="0"/>
              <a:t>, </a:t>
            </a:r>
            <a:r>
              <a:rPr lang="es-ES" sz="1800" dirty="0" err="1" smtClean="0"/>
              <a:t>incloent</a:t>
            </a:r>
            <a:r>
              <a:rPr lang="es-ES" sz="1800" dirty="0" smtClean="0"/>
              <a:t> </a:t>
            </a:r>
            <a:r>
              <a:rPr lang="es-ES" sz="1800" dirty="0" err="1" smtClean="0"/>
              <a:t>els</a:t>
            </a:r>
            <a:r>
              <a:rPr lang="es-ES" sz="1800" dirty="0" smtClean="0"/>
              <a:t> </a:t>
            </a:r>
            <a:r>
              <a:rPr lang="es-ES" sz="1800" dirty="0" err="1" smtClean="0"/>
              <a:t>esplais</a:t>
            </a:r>
            <a:r>
              <a:rPr lang="es-ES" sz="1800" dirty="0" smtClean="0"/>
              <a:t>, que en </a:t>
            </a:r>
            <a:r>
              <a:rPr lang="es-ES" sz="1800" dirty="0" err="1" smtClean="0"/>
              <a:t>Primària</a:t>
            </a:r>
            <a:r>
              <a:rPr lang="es-ES" sz="1800" dirty="0" smtClean="0"/>
              <a:t> </a:t>
            </a:r>
            <a:r>
              <a:rPr lang="es-ES" sz="1800" dirty="0" err="1" smtClean="0"/>
              <a:t>serà</a:t>
            </a:r>
            <a:r>
              <a:rPr lang="es-ES" sz="1800" dirty="0" smtClean="0"/>
              <a:t> de 30 </a:t>
            </a:r>
            <a:r>
              <a:rPr lang="es-ES" sz="1800" dirty="0" err="1" smtClean="0"/>
              <a:t>minuts</a:t>
            </a:r>
            <a:r>
              <a:rPr lang="es-ES" sz="1800" dirty="0" smtClean="0"/>
              <a:t> i el </a:t>
            </a:r>
            <a:r>
              <a:rPr lang="es-ES" sz="1800" dirty="0" err="1" smtClean="0"/>
              <a:t>d'Infantil</a:t>
            </a:r>
            <a:r>
              <a:rPr lang="es-ES" sz="1800" dirty="0" smtClean="0"/>
              <a:t> de 45 </a:t>
            </a:r>
            <a:r>
              <a:rPr lang="es-ES" sz="1800" dirty="0" err="1" smtClean="0"/>
              <a:t>minuts</a:t>
            </a:r>
            <a:r>
              <a:rPr lang="es-ES" sz="1800" dirty="0" smtClean="0"/>
              <a:t>, </a:t>
            </a:r>
            <a:r>
              <a:rPr lang="es-ES" sz="1800" dirty="0" err="1" smtClean="0"/>
              <a:t>dividit</a:t>
            </a:r>
            <a:r>
              <a:rPr lang="es-ES" sz="1800" dirty="0" smtClean="0"/>
              <a:t> en </a:t>
            </a:r>
            <a:r>
              <a:rPr lang="es-ES" sz="1800" dirty="0" err="1" smtClean="0"/>
              <a:t>dues</a:t>
            </a:r>
            <a:r>
              <a:rPr lang="es-ES" sz="1800" dirty="0" smtClean="0"/>
              <a:t> </a:t>
            </a:r>
            <a:r>
              <a:rPr lang="es-ES" sz="1800" dirty="0" err="1" smtClean="0"/>
              <a:t>parts</a:t>
            </a:r>
            <a:r>
              <a:rPr lang="es-ES" sz="1800" dirty="0" smtClean="0"/>
              <a:t>.</a:t>
            </a:r>
            <a:endParaRPr lang="es-ES" sz="1800" dirty="0"/>
          </a:p>
          <a:p>
            <a:r>
              <a:rPr lang="es-ES" sz="1800" dirty="0" smtClean="0"/>
              <a:t>La jornada </a:t>
            </a:r>
            <a:r>
              <a:rPr lang="es-ES" sz="1800" dirty="0" err="1" smtClean="0"/>
              <a:t>començarà</a:t>
            </a:r>
            <a:r>
              <a:rPr lang="es-ES" sz="1800" dirty="0" smtClean="0"/>
              <a:t> a les 09:00, </a:t>
            </a:r>
            <a:r>
              <a:rPr lang="es-ES" sz="1800" dirty="0" err="1" smtClean="0"/>
              <a:t>amb</a:t>
            </a:r>
            <a:r>
              <a:rPr lang="es-ES" sz="1800" dirty="0" smtClean="0"/>
              <a:t> un </a:t>
            </a:r>
            <a:r>
              <a:rPr lang="es-ES" sz="1800" dirty="0" err="1" smtClean="0"/>
              <a:t>mínim</a:t>
            </a:r>
            <a:r>
              <a:rPr lang="es-ES" sz="1800" dirty="0" smtClean="0"/>
              <a:t> de 3 </a:t>
            </a:r>
            <a:r>
              <a:rPr lang="es-ES" sz="1800" dirty="0" err="1" smtClean="0"/>
              <a:t>hores</a:t>
            </a:r>
            <a:r>
              <a:rPr lang="es-ES" sz="1800" dirty="0" smtClean="0"/>
              <a:t> i un </a:t>
            </a:r>
            <a:r>
              <a:rPr lang="es-ES" sz="1800" dirty="0" err="1" smtClean="0"/>
              <a:t>màxim</a:t>
            </a:r>
            <a:r>
              <a:rPr lang="es-ES" sz="1800" dirty="0" smtClean="0"/>
              <a:t> de 5 </a:t>
            </a:r>
            <a:r>
              <a:rPr lang="es-ES" sz="1800" dirty="0" err="1" smtClean="0"/>
              <a:t>hores</a:t>
            </a:r>
            <a:r>
              <a:rPr lang="es-ES" sz="1800" dirty="0" smtClean="0"/>
              <a:t>. Si </a:t>
            </a:r>
            <a:r>
              <a:rPr lang="es-ES" sz="1800" dirty="0" err="1" smtClean="0"/>
              <a:t>correspon</a:t>
            </a:r>
            <a:r>
              <a:rPr lang="es-ES" sz="1800" dirty="0" smtClean="0"/>
              <a:t>, es </a:t>
            </a:r>
            <a:r>
              <a:rPr lang="es-ES" sz="1800" dirty="0" err="1" smtClean="0"/>
              <a:t>contemplarà</a:t>
            </a:r>
            <a:r>
              <a:rPr lang="es-ES" sz="1800" dirty="0" smtClean="0"/>
              <a:t> un </a:t>
            </a:r>
            <a:r>
              <a:rPr lang="es-ES" sz="1800" dirty="0" err="1" smtClean="0"/>
              <a:t>interval</a:t>
            </a:r>
            <a:r>
              <a:rPr lang="es-ES" sz="1800" dirty="0" smtClean="0"/>
              <a:t> de </a:t>
            </a:r>
            <a:r>
              <a:rPr lang="es-ES" sz="1800" dirty="0" err="1" smtClean="0"/>
              <a:t>dues</a:t>
            </a:r>
            <a:r>
              <a:rPr lang="es-ES" sz="1800" dirty="0" smtClean="0"/>
              <a:t> </a:t>
            </a:r>
            <a:r>
              <a:rPr lang="es-ES" sz="1800" dirty="0" err="1" smtClean="0"/>
              <a:t>hores</a:t>
            </a:r>
            <a:r>
              <a:rPr lang="es-ES" sz="1800" dirty="0" smtClean="0"/>
              <a:t> entre el </a:t>
            </a:r>
            <a:r>
              <a:rPr lang="es-ES" sz="1800" dirty="0" err="1" smtClean="0"/>
              <a:t>matí</a:t>
            </a:r>
            <a:r>
              <a:rPr lang="es-ES" sz="1800" dirty="0" smtClean="0"/>
              <a:t> i la </a:t>
            </a:r>
            <a:r>
              <a:rPr lang="es-ES" sz="1800" dirty="0" err="1" smtClean="0"/>
              <a:t>vesprada</a:t>
            </a:r>
            <a:r>
              <a:rPr lang="es-ES" sz="1800" dirty="0" smtClean="0"/>
              <a:t>.</a:t>
            </a:r>
            <a:endParaRPr lang="es-ES" sz="1800" dirty="0"/>
          </a:p>
          <a:p>
            <a:r>
              <a:rPr lang="es-ES" sz="1800" dirty="0" err="1" smtClean="0"/>
              <a:t>L'horari</a:t>
            </a:r>
            <a:r>
              <a:rPr lang="es-ES" sz="1800" dirty="0" smtClean="0"/>
              <a:t> de </a:t>
            </a:r>
            <a:r>
              <a:rPr lang="es-ES" sz="1800" dirty="0" err="1" smtClean="0"/>
              <a:t>cadascuna</a:t>
            </a:r>
            <a:r>
              <a:rPr lang="es-ES" sz="1800" dirty="0" smtClean="0"/>
              <a:t> de les </a:t>
            </a:r>
            <a:r>
              <a:rPr lang="es-ES" sz="1800" dirty="0" err="1" smtClean="0"/>
              <a:t>àrees</a:t>
            </a:r>
            <a:r>
              <a:rPr lang="es-ES" sz="1800" dirty="0" smtClean="0"/>
              <a:t> no </a:t>
            </a:r>
            <a:r>
              <a:rPr lang="es-ES" sz="1800" dirty="0" err="1" smtClean="0"/>
              <a:t>serà</a:t>
            </a:r>
            <a:r>
              <a:rPr lang="es-ES" sz="1800" dirty="0" smtClean="0"/>
              <a:t> inferior a </a:t>
            </a:r>
            <a:r>
              <a:rPr lang="es-ES" sz="1800" dirty="0" err="1" smtClean="0"/>
              <a:t>l'establit</a:t>
            </a:r>
            <a:r>
              <a:rPr lang="es-ES" sz="1800" dirty="0" smtClean="0"/>
              <a:t> en la normativa.</a:t>
            </a:r>
            <a:endParaRPr lang="es-ES" sz="1800" dirty="0"/>
          </a:p>
        </p:txBody>
      </p:sp>
      <p:sp>
        <p:nvSpPr>
          <p:cNvPr id="5" name="4 Rectángulo"/>
          <p:cNvSpPr/>
          <p:nvPr/>
        </p:nvSpPr>
        <p:spPr>
          <a:xfrm>
            <a:off x="465830" y="1700541"/>
            <a:ext cx="16004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4. PAS</a:t>
            </a:r>
            <a:endParaRPr lang="es-ES" sz="3200" b="1" dirty="0">
              <a:solidFill>
                <a:srgbClr val="FF0000"/>
              </a:solidFill>
            </a:endParaRPr>
          </a:p>
        </p:txBody>
      </p:sp>
      <p:pic>
        <p:nvPicPr>
          <p:cNvPr id="6" name="5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4600" y="2303803"/>
            <a:ext cx="10972800" cy="598241"/>
          </a:xfrm>
        </p:spPr>
        <p:txBody>
          <a:bodyPr>
            <a:noAutofit/>
          </a:bodyPr>
          <a:lstStyle/>
          <a:p>
            <a:pPr algn="l"/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Tingueu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en </a:t>
            </a: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compte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que sobre EL MENJADOR I TRANSPORT el </a:t>
            </a: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pla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ha de </a:t>
            </a: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complir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que:</a:t>
            </a:r>
            <a:endParaRPr lang="es-ES" sz="24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74947" y="3222954"/>
            <a:ext cx="10233800" cy="3391589"/>
          </a:xfrm>
        </p:spPr>
        <p:txBody>
          <a:bodyPr>
            <a:noAutofit/>
          </a:bodyPr>
          <a:lstStyle/>
          <a:p>
            <a:r>
              <a:rPr lang="es-ES" sz="1800" dirty="0" err="1"/>
              <a:t>S'haurà</a:t>
            </a:r>
            <a:r>
              <a:rPr lang="es-ES" sz="1800" dirty="0"/>
              <a:t> de seguir </a:t>
            </a:r>
            <a:r>
              <a:rPr lang="es-ES" sz="1800" dirty="0" err="1"/>
              <a:t>oferint</a:t>
            </a:r>
            <a:r>
              <a:rPr lang="es-ES" sz="1800" dirty="0"/>
              <a:t> </a:t>
            </a:r>
            <a:r>
              <a:rPr lang="es-ES" sz="1800" dirty="0" err="1"/>
              <a:t>els</a:t>
            </a:r>
            <a:r>
              <a:rPr lang="es-ES" sz="1800" dirty="0"/>
              <a:t> </a:t>
            </a:r>
            <a:r>
              <a:rPr lang="es-ES" sz="1800" dirty="0" err="1"/>
              <a:t>serveis</a:t>
            </a:r>
            <a:r>
              <a:rPr lang="es-ES" sz="1800" dirty="0"/>
              <a:t> de </a:t>
            </a:r>
            <a:r>
              <a:rPr lang="es-ES" sz="1800" dirty="0" err="1"/>
              <a:t>menjador</a:t>
            </a:r>
            <a:r>
              <a:rPr lang="es-ES" sz="1800" dirty="0"/>
              <a:t> i </a:t>
            </a:r>
            <a:r>
              <a:rPr lang="es-ES" sz="1800" dirty="0" err="1" smtClean="0"/>
              <a:t>transport</a:t>
            </a:r>
            <a:r>
              <a:rPr lang="es-ES" sz="1800" dirty="0" smtClean="0"/>
              <a:t>.</a:t>
            </a:r>
            <a:endParaRPr lang="es-ES" sz="1800" dirty="0"/>
          </a:p>
          <a:p>
            <a:r>
              <a:rPr lang="es-ES" sz="1800" dirty="0" smtClean="0"/>
              <a:t>El </a:t>
            </a:r>
            <a:r>
              <a:rPr lang="es-ES" sz="1800" dirty="0" err="1"/>
              <a:t>menjador</a:t>
            </a:r>
            <a:r>
              <a:rPr lang="es-ES" sz="1800" dirty="0"/>
              <a:t> no </a:t>
            </a:r>
            <a:r>
              <a:rPr lang="es-ES" sz="1800" dirty="0" err="1"/>
              <a:t>podrà</a:t>
            </a:r>
            <a:r>
              <a:rPr lang="es-ES" sz="1800" dirty="0"/>
              <a:t> </a:t>
            </a:r>
            <a:r>
              <a:rPr lang="es-ES" sz="1800" dirty="0" err="1"/>
              <a:t>començar</a:t>
            </a:r>
            <a:r>
              <a:rPr lang="es-ES" sz="1800" dirty="0"/>
              <a:t> </a:t>
            </a:r>
            <a:r>
              <a:rPr lang="es-ES" sz="1800" dirty="0" err="1"/>
              <a:t>abans</a:t>
            </a:r>
            <a:r>
              <a:rPr lang="es-ES" sz="1800" dirty="0"/>
              <a:t> de les 12:00 h, ni acabar </a:t>
            </a:r>
            <a:r>
              <a:rPr lang="es-ES" sz="1800" dirty="0" err="1"/>
              <a:t>després</a:t>
            </a:r>
            <a:r>
              <a:rPr lang="es-ES" sz="1800" dirty="0"/>
              <a:t> de les 15:00 h. Si </a:t>
            </a:r>
            <a:r>
              <a:rPr lang="es-ES" sz="1800" dirty="0" err="1"/>
              <a:t>existeix</a:t>
            </a:r>
            <a:r>
              <a:rPr lang="es-ES" sz="1800" dirty="0"/>
              <a:t> doble </a:t>
            </a:r>
            <a:r>
              <a:rPr lang="es-ES" sz="1800" dirty="0" err="1"/>
              <a:t>torn</a:t>
            </a:r>
            <a:r>
              <a:rPr lang="es-ES" sz="1800" dirty="0"/>
              <a:t>, no </a:t>
            </a:r>
            <a:r>
              <a:rPr lang="es-ES" sz="1800" dirty="0" err="1"/>
              <a:t>podrà</a:t>
            </a:r>
            <a:r>
              <a:rPr lang="es-ES" sz="1800" dirty="0"/>
              <a:t> acabar </a:t>
            </a:r>
            <a:r>
              <a:rPr lang="es-ES" sz="1800" dirty="0" err="1"/>
              <a:t>després</a:t>
            </a:r>
            <a:r>
              <a:rPr lang="es-ES" sz="1800" dirty="0"/>
              <a:t> de les 15:30 h, </a:t>
            </a:r>
            <a:r>
              <a:rPr lang="es-ES" sz="1800" dirty="0" err="1"/>
              <a:t>assegurant</a:t>
            </a:r>
            <a:r>
              <a:rPr lang="es-ES" sz="1800" dirty="0"/>
              <a:t> que </a:t>
            </a:r>
            <a:r>
              <a:rPr lang="es-ES" sz="1800" dirty="0" err="1"/>
              <a:t>l'alumnat</a:t>
            </a:r>
            <a:r>
              <a:rPr lang="es-ES" sz="1800" dirty="0"/>
              <a:t> </a:t>
            </a:r>
            <a:r>
              <a:rPr lang="es-ES" sz="1800" dirty="0" err="1"/>
              <a:t>d'Infantil</a:t>
            </a:r>
            <a:r>
              <a:rPr lang="es-ES" sz="1800" dirty="0"/>
              <a:t> i de 1º i 2º de </a:t>
            </a:r>
            <a:r>
              <a:rPr lang="es-ES" sz="1800" dirty="0" err="1"/>
              <a:t>Primària</a:t>
            </a:r>
            <a:r>
              <a:rPr lang="es-ES" sz="1800" dirty="0"/>
              <a:t> </a:t>
            </a:r>
            <a:r>
              <a:rPr lang="es-ES" sz="1800" dirty="0" err="1"/>
              <a:t>mengen</a:t>
            </a:r>
            <a:r>
              <a:rPr lang="es-ES" sz="1800" dirty="0"/>
              <a:t> en el primer </a:t>
            </a:r>
            <a:r>
              <a:rPr lang="es-ES" sz="1800" dirty="0" err="1" smtClean="0"/>
              <a:t>torn</a:t>
            </a:r>
            <a:r>
              <a:rPr lang="es-ES" sz="1800" dirty="0" smtClean="0"/>
              <a:t>.</a:t>
            </a:r>
            <a:endParaRPr lang="es-ES" sz="1800" dirty="0"/>
          </a:p>
          <a:p>
            <a:r>
              <a:rPr lang="es-ES" sz="1800" dirty="0" err="1" smtClean="0"/>
              <a:t>Els</a:t>
            </a:r>
            <a:r>
              <a:rPr lang="es-ES" sz="1800" dirty="0" smtClean="0"/>
              <a:t> </a:t>
            </a:r>
            <a:r>
              <a:rPr lang="es-ES" sz="1800" dirty="0" err="1"/>
              <a:t>alumnes</a:t>
            </a:r>
            <a:r>
              <a:rPr lang="es-ES" sz="1800" dirty="0"/>
              <a:t> que </a:t>
            </a:r>
            <a:r>
              <a:rPr lang="es-ES" sz="1800" dirty="0" err="1"/>
              <a:t>mengen</a:t>
            </a:r>
            <a:r>
              <a:rPr lang="es-ES" sz="1800" dirty="0"/>
              <a:t> en el centre </a:t>
            </a:r>
            <a:r>
              <a:rPr lang="es-ES" sz="1800" dirty="0" err="1" smtClean="0"/>
              <a:t>hauran</a:t>
            </a:r>
            <a:r>
              <a:rPr lang="es-ES" sz="1800" dirty="0" smtClean="0"/>
              <a:t> d’ </a:t>
            </a:r>
            <a:r>
              <a:rPr lang="es-ES" sz="1800" dirty="0"/>
              <a:t>abandonar el centre en </a:t>
            </a:r>
            <a:r>
              <a:rPr lang="es-ES" sz="1800" dirty="0" err="1"/>
              <a:t>finalitzar</a:t>
            </a:r>
            <a:r>
              <a:rPr lang="es-ES" sz="1800" dirty="0"/>
              <a:t> el </a:t>
            </a:r>
            <a:r>
              <a:rPr lang="es-ES" sz="1800" dirty="0" err="1"/>
              <a:t>temps</a:t>
            </a:r>
            <a:r>
              <a:rPr lang="es-ES" sz="1800" dirty="0"/>
              <a:t> del </a:t>
            </a:r>
            <a:r>
              <a:rPr lang="es-ES" sz="1800" dirty="0" err="1"/>
              <a:t>menjador</a:t>
            </a:r>
            <a:r>
              <a:rPr lang="es-ES" sz="1800" dirty="0"/>
              <a:t> o a les 17 </a:t>
            </a:r>
            <a:r>
              <a:rPr lang="es-ES" sz="1800" dirty="0" err="1" smtClean="0"/>
              <a:t>hores</a:t>
            </a:r>
            <a:r>
              <a:rPr lang="es-ES" sz="1800" dirty="0" smtClean="0"/>
              <a:t>.</a:t>
            </a:r>
            <a:endParaRPr lang="es-ES" sz="1800" dirty="0"/>
          </a:p>
          <a:p>
            <a:r>
              <a:rPr lang="es-ES" sz="1800" dirty="0" smtClean="0"/>
              <a:t>El </a:t>
            </a:r>
            <a:r>
              <a:rPr lang="es-ES" sz="1800" dirty="0" err="1"/>
              <a:t>transport</a:t>
            </a:r>
            <a:r>
              <a:rPr lang="es-ES" sz="1800" dirty="0"/>
              <a:t> de tornada </a:t>
            </a:r>
            <a:r>
              <a:rPr lang="es-ES" sz="1800" dirty="0" err="1"/>
              <a:t>s'iniciarà</a:t>
            </a:r>
            <a:r>
              <a:rPr lang="es-ES" sz="1800" dirty="0"/>
              <a:t> a partir de la </a:t>
            </a:r>
            <a:r>
              <a:rPr lang="es-ES" sz="1800" dirty="0" err="1"/>
              <a:t>finalització</a:t>
            </a:r>
            <a:r>
              <a:rPr lang="es-ES" sz="1800" dirty="0"/>
              <a:t> de la jornada escolar.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65830" y="1700541"/>
            <a:ext cx="16004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5. PAS</a:t>
            </a:r>
            <a:endParaRPr lang="es-ES" sz="3200" b="1" dirty="0">
              <a:solidFill>
                <a:srgbClr val="FF0000"/>
              </a:solidFill>
            </a:endParaRPr>
          </a:p>
        </p:txBody>
      </p:sp>
      <p:pic>
        <p:nvPicPr>
          <p:cNvPr id="6" name="5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312044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2725" y="2493803"/>
            <a:ext cx="10972800" cy="598241"/>
          </a:xfrm>
        </p:spPr>
        <p:txBody>
          <a:bodyPr>
            <a:noAutofit/>
          </a:bodyPr>
          <a:lstStyle/>
          <a:p>
            <a:pPr algn="l"/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Tingueu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en </a:t>
            </a: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compte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que sobre L'HORARI COMPLEMENTARI DEL PROFESSORAT el </a:t>
            </a: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pla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ha de </a:t>
            </a:r>
            <a:r>
              <a:rPr lang="es-ES" sz="2400" b="1" i="0" dirty="0" err="1" smtClean="0">
                <a:solidFill>
                  <a:srgbClr val="002060"/>
                </a:solidFill>
                <a:latin typeface="Open Sans"/>
              </a:rPr>
              <a:t>complir</a:t>
            </a:r>
            <a:r>
              <a:rPr lang="es-ES" sz="2400" b="1" i="0" dirty="0" smtClean="0">
                <a:solidFill>
                  <a:srgbClr val="002060"/>
                </a:solidFill>
                <a:latin typeface="Open Sans"/>
              </a:rPr>
              <a:t> que:</a:t>
            </a:r>
            <a:endParaRPr lang="es-ES" sz="24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74947" y="3555454"/>
            <a:ext cx="10233800" cy="3391589"/>
          </a:xfrm>
        </p:spPr>
        <p:txBody>
          <a:bodyPr>
            <a:noAutofit/>
          </a:bodyPr>
          <a:lstStyle/>
          <a:p>
            <a:r>
              <a:rPr lang="es-ES" sz="1800" dirty="0"/>
              <a:t>Les </a:t>
            </a:r>
            <a:r>
              <a:rPr lang="es-ES" sz="1800" dirty="0" err="1"/>
              <a:t>hores</a:t>
            </a:r>
            <a:r>
              <a:rPr lang="es-ES" sz="1800" dirty="0"/>
              <a:t> </a:t>
            </a:r>
            <a:r>
              <a:rPr lang="es-ES" sz="1800" dirty="0" err="1"/>
              <a:t>complementàries</a:t>
            </a:r>
            <a:r>
              <a:rPr lang="es-ES" sz="1800" dirty="0"/>
              <a:t> del </a:t>
            </a:r>
            <a:r>
              <a:rPr lang="es-ES" sz="1800" dirty="0" err="1"/>
              <a:t>professorat</a:t>
            </a:r>
            <a:r>
              <a:rPr lang="es-ES" sz="1800" dirty="0"/>
              <a:t> </a:t>
            </a:r>
            <a:r>
              <a:rPr lang="es-ES" sz="1800" dirty="0" err="1"/>
              <a:t>s'organitzaran</a:t>
            </a:r>
            <a:r>
              <a:rPr lang="es-ES" sz="1800" dirty="0"/>
              <a:t> </a:t>
            </a:r>
            <a:r>
              <a:rPr lang="es-ES" sz="1800" dirty="0" err="1"/>
              <a:t>amb</a:t>
            </a:r>
            <a:r>
              <a:rPr lang="es-ES" sz="1800" dirty="0"/>
              <a:t> </a:t>
            </a:r>
            <a:r>
              <a:rPr lang="es-ES" sz="1800" dirty="0" err="1"/>
              <a:t>criteris</a:t>
            </a:r>
            <a:r>
              <a:rPr lang="es-ES" sz="1800" dirty="0"/>
              <a:t> </a:t>
            </a:r>
            <a:r>
              <a:rPr lang="es-ES" sz="1800" dirty="0" err="1"/>
              <a:t>d'eficàcia</a:t>
            </a:r>
            <a:r>
              <a:rPr lang="es-ES" sz="1800" dirty="0" smtClean="0"/>
              <a:t>.</a:t>
            </a:r>
          </a:p>
          <a:p>
            <a:r>
              <a:rPr lang="es-ES" sz="1800" dirty="0" smtClean="0"/>
              <a:t>Si </a:t>
            </a:r>
            <a:r>
              <a:rPr lang="es-ES" sz="1800" dirty="0"/>
              <a:t>les </a:t>
            </a:r>
            <a:r>
              <a:rPr lang="es-ES" sz="1800" dirty="0" err="1"/>
              <a:t>hores</a:t>
            </a:r>
            <a:r>
              <a:rPr lang="es-ES" sz="1800" dirty="0"/>
              <a:t> </a:t>
            </a:r>
            <a:r>
              <a:rPr lang="es-ES" sz="1800" dirty="0" err="1"/>
              <a:t>lectives</a:t>
            </a:r>
            <a:r>
              <a:rPr lang="es-ES" sz="1800" dirty="0"/>
              <a:t> </a:t>
            </a:r>
            <a:r>
              <a:rPr lang="es-ES" sz="1800" dirty="0" err="1"/>
              <a:t>són</a:t>
            </a:r>
            <a:r>
              <a:rPr lang="es-ES" sz="1800" dirty="0"/>
              <a:t> </a:t>
            </a:r>
            <a:r>
              <a:rPr lang="es-ES" sz="1800" dirty="0" err="1"/>
              <a:t>exclusivament</a:t>
            </a:r>
            <a:r>
              <a:rPr lang="es-ES" sz="1800" dirty="0"/>
              <a:t> de </a:t>
            </a:r>
            <a:r>
              <a:rPr lang="es-ES" sz="1800" dirty="0" err="1"/>
              <a:t>matí</a:t>
            </a:r>
            <a:r>
              <a:rPr lang="es-ES" sz="1800" dirty="0"/>
              <a:t>, </a:t>
            </a:r>
            <a:r>
              <a:rPr lang="es-ES" sz="1800" dirty="0" err="1"/>
              <a:t>s'haurà</a:t>
            </a:r>
            <a:r>
              <a:rPr lang="es-ES" sz="1800" dirty="0"/>
              <a:t> </a:t>
            </a:r>
            <a:r>
              <a:rPr lang="es-ES" sz="1800" dirty="0" err="1"/>
              <a:t>d'incloure</a:t>
            </a:r>
            <a:r>
              <a:rPr lang="es-ES" sz="1800" dirty="0"/>
              <a:t>, </a:t>
            </a:r>
            <a:r>
              <a:rPr lang="es-ES" sz="1800" dirty="0" err="1"/>
              <a:t>com</a:t>
            </a:r>
            <a:r>
              <a:rPr lang="es-ES" sz="1800" dirty="0"/>
              <a:t> a </a:t>
            </a:r>
            <a:r>
              <a:rPr lang="es-ES" sz="1800" dirty="0" err="1"/>
              <a:t>mínim</a:t>
            </a:r>
            <a:r>
              <a:rPr lang="es-ES" sz="1800" dirty="0"/>
              <a:t>, una </a:t>
            </a:r>
            <a:r>
              <a:rPr lang="es-ES" sz="1800" dirty="0" err="1"/>
              <a:t>vesprada</a:t>
            </a:r>
            <a:r>
              <a:rPr lang="es-ES" sz="1800" dirty="0"/>
              <a:t> de </a:t>
            </a:r>
            <a:r>
              <a:rPr lang="es-ES" sz="1800" dirty="0" err="1"/>
              <a:t>dues</a:t>
            </a:r>
            <a:r>
              <a:rPr lang="es-ES" sz="1800" dirty="0"/>
              <a:t> </a:t>
            </a:r>
            <a:r>
              <a:rPr lang="es-ES" sz="1800" dirty="0" err="1"/>
              <a:t>hores</a:t>
            </a:r>
            <a:r>
              <a:rPr lang="es-ES" sz="1800" dirty="0"/>
              <a:t>, per a garantir les tasques de </a:t>
            </a:r>
            <a:r>
              <a:rPr lang="es-ES" sz="1800" dirty="0" err="1"/>
              <a:t>coordinació</a:t>
            </a:r>
            <a:r>
              <a:rPr lang="es-ES" sz="1800" dirty="0"/>
              <a:t>. </a:t>
            </a:r>
            <a:r>
              <a:rPr lang="es-ES" sz="1800" dirty="0" err="1"/>
              <a:t>Aquestes</a:t>
            </a:r>
            <a:r>
              <a:rPr lang="es-ES" sz="1800" dirty="0"/>
              <a:t> </a:t>
            </a:r>
            <a:r>
              <a:rPr lang="es-ES" sz="1800" dirty="0" err="1"/>
              <a:t>vesprades</a:t>
            </a:r>
            <a:r>
              <a:rPr lang="es-ES" sz="1800" dirty="0"/>
              <a:t> no </a:t>
            </a:r>
            <a:r>
              <a:rPr lang="es-ES" sz="1800" dirty="0" err="1" smtClean="0"/>
              <a:t>hauran</a:t>
            </a:r>
            <a:r>
              <a:rPr lang="es-ES" sz="1800" dirty="0" smtClean="0"/>
              <a:t> de </a:t>
            </a:r>
            <a:r>
              <a:rPr lang="es-ES" sz="1800" dirty="0"/>
              <a:t>ser </a:t>
            </a:r>
            <a:r>
              <a:rPr lang="es-ES" sz="1800" dirty="0" err="1"/>
              <a:t>immediatament</a:t>
            </a:r>
            <a:r>
              <a:rPr lang="es-ES" sz="1800" dirty="0"/>
              <a:t> </a:t>
            </a:r>
            <a:r>
              <a:rPr lang="es-ES" sz="1800" dirty="0" err="1"/>
              <a:t>consecutives</a:t>
            </a:r>
            <a:r>
              <a:rPr lang="es-ES" sz="1800" dirty="0"/>
              <a:t> a </a:t>
            </a:r>
            <a:r>
              <a:rPr lang="es-ES" sz="1800" dirty="0" err="1"/>
              <a:t>l'horari</a:t>
            </a:r>
            <a:r>
              <a:rPr lang="es-ES" sz="1800" dirty="0"/>
              <a:t> </a:t>
            </a:r>
            <a:r>
              <a:rPr lang="es-ES" sz="1800" dirty="0" err="1"/>
              <a:t>lectiu</a:t>
            </a:r>
            <a:r>
              <a:rPr lang="es-ES" sz="1800" dirty="0"/>
              <a:t> de </a:t>
            </a:r>
            <a:r>
              <a:rPr lang="es-ES" sz="1800" dirty="0" err="1"/>
              <a:t>l'alumnat</a:t>
            </a:r>
            <a:r>
              <a:rPr lang="es-ES" sz="1800" dirty="0"/>
              <a:t>, </a:t>
            </a:r>
            <a:r>
              <a:rPr lang="es-ES" sz="1800" dirty="0" err="1"/>
              <a:t>deixant</a:t>
            </a:r>
            <a:r>
              <a:rPr lang="es-ES" sz="1800" dirty="0"/>
              <a:t>, </a:t>
            </a:r>
            <a:r>
              <a:rPr lang="es-ES" sz="1800" dirty="0" err="1"/>
              <a:t>almenys</a:t>
            </a:r>
            <a:r>
              <a:rPr lang="es-ES" sz="1800" dirty="0"/>
              <a:t>, una hora </a:t>
            </a:r>
            <a:r>
              <a:rPr lang="es-ES" sz="1800" dirty="0" smtClean="0"/>
              <a:t>d’ </a:t>
            </a:r>
            <a:r>
              <a:rPr lang="es-ES" sz="1800" dirty="0" err="1" smtClean="0"/>
              <a:t>interval</a:t>
            </a:r>
            <a:r>
              <a:rPr lang="es-ES" sz="1800" dirty="0" smtClean="0"/>
              <a:t>.</a:t>
            </a:r>
            <a:endParaRPr lang="es-ES" sz="1800" dirty="0"/>
          </a:p>
        </p:txBody>
      </p:sp>
      <p:sp>
        <p:nvSpPr>
          <p:cNvPr id="5" name="4 Rectángulo"/>
          <p:cNvSpPr/>
          <p:nvPr/>
        </p:nvSpPr>
        <p:spPr>
          <a:xfrm>
            <a:off x="465830" y="1700541"/>
            <a:ext cx="16004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6. PAS</a:t>
            </a:r>
            <a:endParaRPr lang="es-ES" sz="3200" b="1" dirty="0">
              <a:solidFill>
                <a:srgbClr val="FF0000"/>
              </a:solidFill>
            </a:endParaRPr>
          </a:p>
        </p:txBody>
      </p:sp>
      <p:pic>
        <p:nvPicPr>
          <p:cNvPr id="6" name="5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2901" y="332534"/>
            <a:ext cx="6274748" cy="190455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5850" y="2090053"/>
            <a:ext cx="10972800" cy="598241"/>
          </a:xfrm>
        </p:spPr>
        <p:txBody>
          <a:bodyPr>
            <a:noAutofit/>
          </a:bodyPr>
          <a:lstStyle/>
          <a:p>
            <a:pPr algn="l"/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/>
              <a:t> </a:t>
            </a:r>
            <a:r>
              <a:rPr lang="es-ES" sz="2400" b="1" dirty="0" err="1">
                <a:solidFill>
                  <a:srgbClr val="002060"/>
                </a:solidFill>
              </a:rPr>
              <a:t>Tingueu</a:t>
            </a:r>
            <a:r>
              <a:rPr lang="es-ES" sz="2400" b="1" dirty="0">
                <a:solidFill>
                  <a:srgbClr val="002060"/>
                </a:solidFill>
              </a:rPr>
              <a:t> en </a:t>
            </a:r>
            <a:r>
              <a:rPr lang="es-ES" sz="2400" b="1" dirty="0" err="1">
                <a:solidFill>
                  <a:srgbClr val="002060"/>
                </a:solidFill>
              </a:rPr>
              <a:t>compte</a:t>
            </a:r>
            <a:r>
              <a:rPr lang="es-ES" sz="2400" b="1" dirty="0">
                <a:solidFill>
                  <a:srgbClr val="002060"/>
                </a:solidFill>
              </a:rPr>
              <a:t> que sobre LES REUNIONS I SESSIONS DE TUTORIA AMB LES FAMÍLIES el </a:t>
            </a:r>
            <a:r>
              <a:rPr lang="es-ES" sz="2400" b="1" dirty="0" err="1">
                <a:solidFill>
                  <a:srgbClr val="002060"/>
                </a:solidFill>
              </a:rPr>
              <a:t>pla</a:t>
            </a:r>
            <a:r>
              <a:rPr lang="es-ES" sz="2400" b="1" dirty="0">
                <a:solidFill>
                  <a:srgbClr val="002060"/>
                </a:solidFill>
              </a:rPr>
              <a:t> ha de </a:t>
            </a:r>
            <a:r>
              <a:rPr lang="es-ES" sz="2400" b="1" dirty="0" err="1">
                <a:solidFill>
                  <a:srgbClr val="002060"/>
                </a:solidFill>
              </a:rPr>
              <a:t>complir</a:t>
            </a:r>
            <a:r>
              <a:rPr lang="es-ES" sz="2400" b="1" dirty="0">
                <a:solidFill>
                  <a:srgbClr val="002060"/>
                </a:solidFill>
              </a:rPr>
              <a:t> que: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74947" y="3222954"/>
            <a:ext cx="10233800" cy="3391589"/>
          </a:xfrm>
        </p:spPr>
        <p:txBody>
          <a:bodyPr>
            <a:noAutofit/>
          </a:bodyPr>
          <a:lstStyle/>
          <a:p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Les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sessions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del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Consell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Escolar i les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reunions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pares i mares 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realitzaran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d'acord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la normativa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vigent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és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a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dir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:</a:t>
            </a:r>
            <a:endParaRPr lang="es-ES" sz="1800" b="0" i="0" dirty="0">
              <a:solidFill>
                <a:srgbClr val="333333"/>
              </a:solidFill>
              <a:latin typeface="Open Sans"/>
            </a:endParaRPr>
          </a:p>
          <a:p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En el cas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dels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Consells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Escolars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s'han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de convocar en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dia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hàbil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per a les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activitats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docents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una vegada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finalitzada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la jornada escolar i que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permeta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l'assistència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de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tots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seus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membres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. </a:t>
            </a:r>
            <a:endParaRPr lang="es-ES" sz="1800" b="0" i="0" dirty="0">
              <a:solidFill>
                <a:srgbClr val="333333"/>
              </a:solidFill>
              <a:latin typeface="Open Sans"/>
            </a:endParaRPr>
          </a:p>
          <a:p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En el de les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tutories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l'article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85 del ROF 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diu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en el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punt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8, que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tutors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han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d'informar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pares, mares o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tutors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legals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de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tot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allò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que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concernisca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en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relació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les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activitats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docents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i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amb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el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procés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d'ensenyament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i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aprenentatge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dels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seus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alumnes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. I en el 9, que han de fomentar la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cooperació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educativa entre el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professorat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i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pares i mares o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tutors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legals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dels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alumnes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, encara que en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cap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lloc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esmenta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l'horari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que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s'ha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d'establir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 per a </a:t>
            </a:r>
            <a:r>
              <a:rPr lang="es-ES" sz="1800" b="0" i="0" dirty="0" err="1" smtClean="0">
                <a:solidFill>
                  <a:srgbClr val="333333"/>
                </a:solidFill>
                <a:latin typeface="Open Sans"/>
              </a:rPr>
              <a:t>açò</a:t>
            </a:r>
            <a:r>
              <a:rPr lang="es-ES" sz="1800" b="0" i="0" dirty="0" smtClean="0">
                <a:solidFill>
                  <a:srgbClr val="333333"/>
                </a:solidFill>
                <a:latin typeface="Open Sans"/>
              </a:rPr>
              <a:t>.</a:t>
            </a:r>
            <a:endParaRPr lang="es-ES" sz="1800" dirty="0"/>
          </a:p>
        </p:txBody>
      </p:sp>
      <p:sp>
        <p:nvSpPr>
          <p:cNvPr id="5" name="4 Rectángulo"/>
          <p:cNvSpPr/>
          <p:nvPr/>
        </p:nvSpPr>
        <p:spPr>
          <a:xfrm>
            <a:off x="465830" y="1700541"/>
            <a:ext cx="16004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7. PAS</a:t>
            </a:r>
            <a:endParaRPr lang="es-ES" sz="3200" b="1" dirty="0">
              <a:solidFill>
                <a:srgbClr val="FF0000"/>
              </a:solidFill>
            </a:endParaRPr>
          </a:p>
        </p:txBody>
      </p:sp>
      <p:pic>
        <p:nvPicPr>
          <p:cNvPr id="6" name="5 Imagen" descr="cartel inicio curso definitiv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139" y="448522"/>
            <a:ext cx="5892611" cy="17885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92369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3769</TotalTime>
  <Words>943</Words>
  <Application>Microsoft Office PowerPoint</Application>
  <PresentationFormat>Personalizado</PresentationFormat>
  <Paragraphs>82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QUINS PASSOS HEM DE SEGUIR SI EL MEU CENTRE PLANTEJA APLICAR UN PLA ESPECÍFIC DE TEMPS ESCOLAR</vt:lpstr>
      <vt:lpstr>  Millorar la resposta a les necessitats de l'alumnat i afavorir una millor atenció.   Enfortir el paper social i educatiu de l'escola.   Facilitar la coordinació i la formació permanent del professorat.   Promoure la implantació de projectes innovadors que milloren la metodologia; la gestió dels temps, espais i   agrupaments; la convivència; l'educació plurilingüe; els plans de lectura; l'educació artística, esportiva, musical  o la mediambiental; el coneixement del nostre patrimoni; la promoció de la salut.</vt:lpstr>
      <vt:lpstr>  Volem implantar un pla específic en el nostre centre què hem de fer?</vt:lpstr>
      <vt:lpstr>Què hem de tenir en compte a l'hora de fer el pla específic?</vt:lpstr>
      <vt:lpstr>Ja tenim el pla específic. Com s'aprova?</vt:lpstr>
      <vt:lpstr> Tingueu en compte que sobre els HORARIS el pla ha de complir que:</vt:lpstr>
      <vt:lpstr>Tingueu en compte que sobre EL MENJADOR I TRANSPORT el pla ha de complir que:</vt:lpstr>
      <vt:lpstr>Tingueu en compte que sobre L'HORARI COMPLEMENTARI DEL PROFESSORAT el pla ha de complir que:</vt:lpstr>
      <vt:lpstr>  Tingueu en compte que sobre LES REUNIONS I SESSIONS DE TUTORIA AMB LES FAMÍLIES el pla ha de complir que:</vt:lpstr>
      <vt:lpstr> No us oblideu que:</vt:lpstr>
      <vt:lpstr>Diapositiva 11</vt:lpstr>
      <vt:lpstr>Diapositiva 12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JORNADA CONTINUA</dc:title>
  <dc:creator>Usuario</dc:creator>
  <cp:lastModifiedBy>Conf. Gonzalo Anaya</cp:lastModifiedBy>
  <cp:revision>70</cp:revision>
  <dcterms:created xsi:type="dcterms:W3CDTF">2016-07-04T20:09:23Z</dcterms:created>
  <dcterms:modified xsi:type="dcterms:W3CDTF">2016-12-09T10:13:31Z</dcterms:modified>
</cp:coreProperties>
</file>